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256" r:id="rId2"/>
    <p:sldId id="257" r:id="rId3"/>
    <p:sldId id="258" r:id="rId4"/>
    <p:sldId id="259" r:id="rId5"/>
    <p:sldId id="266" r:id="rId6"/>
    <p:sldId id="260" r:id="rId7"/>
    <p:sldId id="261" r:id="rId8"/>
    <p:sldId id="292" r:id="rId9"/>
    <p:sldId id="263" r:id="rId10"/>
    <p:sldId id="299" r:id="rId11"/>
    <p:sldId id="265" r:id="rId12"/>
    <p:sldId id="264" r:id="rId13"/>
    <p:sldId id="269" r:id="rId14"/>
    <p:sldId id="271" r:id="rId15"/>
    <p:sldId id="304" r:id="rId16"/>
    <p:sldId id="272" r:id="rId17"/>
    <p:sldId id="301" r:id="rId18"/>
    <p:sldId id="273" r:id="rId19"/>
    <p:sldId id="294" r:id="rId20"/>
    <p:sldId id="274" r:id="rId21"/>
    <p:sldId id="293" r:id="rId22"/>
    <p:sldId id="275" r:id="rId23"/>
    <p:sldId id="295" r:id="rId24"/>
    <p:sldId id="296" r:id="rId25"/>
    <p:sldId id="305" r:id="rId26"/>
    <p:sldId id="297" r:id="rId27"/>
    <p:sldId id="276" r:id="rId28"/>
    <p:sldId id="277" r:id="rId29"/>
    <p:sldId id="278" r:id="rId30"/>
    <p:sldId id="279" r:id="rId31"/>
    <p:sldId id="280" r:id="rId32"/>
    <p:sldId id="298" r:id="rId33"/>
    <p:sldId id="281" r:id="rId34"/>
    <p:sldId id="282" r:id="rId35"/>
    <p:sldId id="306" r:id="rId36"/>
    <p:sldId id="283" r:id="rId37"/>
    <p:sldId id="311" r:id="rId38"/>
    <p:sldId id="284" r:id="rId39"/>
    <p:sldId id="312" r:id="rId40"/>
    <p:sldId id="285" r:id="rId41"/>
    <p:sldId id="307" r:id="rId42"/>
    <p:sldId id="313" r:id="rId43"/>
    <p:sldId id="286" r:id="rId44"/>
    <p:sldId id="309" r:id="rId45"/>
    <p:sldId id="308" r:id="rId46"/>
    <p:sldId id="287" r:id="rId47"/>
    <p:sldId id="314" r:id="rId48"/>
    <p:sldId id="310" r:id="rId4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00"/>
    <a:srgbClr val="FF0066"/>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412" autoAdjust="0"/>
    <p:restoredTop sz="94624" autoAdjust="0"/>
  </p:normalViewPr>
  <p:slideViewPr>
    <p:cSldViewPr>
      <p:cViewPr>
        <p:scale>
          <a:sx n="55" d="100"/>
          <a:sy n="55" d="100"/>
        </p:scale>
        <p:origin x="-930"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C9272E-76DE-4AFD-B0DB-B96C16F4C15D}" type="doc">
      <dgm:prSet loTypeId="urn:microsoft.com/office/officeart/2005/8/layout/vList3" loCatId="list" qsTypeId="urn:microsoft.com/office/officeart/2005/8/quickstyle/simple1" qsCatId="simple" csTypeId="urn:microsoft.com/office/officeart/2005/8/colors/accent1_2" csCatId="accent1" phldr="1"/>
      <dgm:spPr/>
      <dgm:t>
        <a:bodyPr/>
        <a:lstStyle/>
        <a:p>
          <a:pPr rtl="1"/>
          <a:endParaRPr lang="ar-EG"/>
        </a:p>
      </dgm:t>
    </dgm:pt>
    <dgm:pt modelId="{4DC8223B-7B01-41EC-92D1-5950022902E1}">
      <dgm:prSet/>
      <dgm:spPr/>
      <dgm:t>
        <a:bodyPr/>
        <a:lstStyle/>
        <a:p>
          <a:pPr rtl="0"/>
          <a:r>
            <a:rPr lang="en-US" b="1" dirty="0" smtClean="0">
              <a:solidFill>
                <a:srgbClr val="FFC000"/>
              </a:solidFill>
            </a:rPr>
            <a:t>STEPS OF URINE FORMATION</a:t>
          </a:r>
          <a:endParaRPr lang="ar-EG" b="1" dirty="0">
            <a:solidFill>
              <a:srgbClr val="FFC000"/>
            </a:solidFill>
          </a:endParaRPr>
        </a:p>
      </dgm:t>
    </dgm:pt>
    <dgm:pt modelId="{FB044372-DADA-4C56-804C-56B9583645BA}" type="parTrans" cxnId="{219E1DBD-3ADA-4CBD-9898-6BFA80B98BE4}">
      <dgm:prSet/>
      <dgm:spPr/>
      <dgm:t>
        <a:bodyPr/>
        <a:lstStyle/>
        <a:p>
          <a:pPr rtl="1"/>
          <a:endParaRPr lang="ar-EG"/>
        </a:p>
      </dgm:t>
    </dgm:pt>
    <dgm:pt modelId="{31435B75-1449-43F4-8F2F-2E54DB563187}" type="sibTrans" cxnId="{219E1DBD-3ADA-4CBD-9898-6BFA80B98BE4}">
      <dgm:prSet/>
      <dgm:spPr/>
      <dgm:t>
        <a:bodyPr/>
        <a:lstStyle/>
        <a:p>
          <a:pPr rtl="1"/>
          <a:endParaRPr lang="ar-EG"/>
        </a:p>
      </dgm:t>
    </dgm:pt>
    <dgm:pt modelId="{BC44EB79-1C18-48A3-AF88-39AE9184C546}" type="pres">
      <dgm:prSet presAssocID="{E1C9272E-76DE-4AFD-B0DB-B96C16F4C15D}" presName="linearFlow" presStyleCnt="0">
        <dgm:presLayoutVars>
          <dgm:dir/>
          <dgm:resizeHandles val="exact"/>
        </dgm:presLayoutVars>
      </dgm:prSet>
      <dgm:spPr/>
      <dgm:t>
        <a:bodyPr/>
        <a:lstStyle/>
        <a:p>
          <a:pPr rtl="1"/>
          <a:endParaRPr lang="ar-EG"/>
        </a:p>
      </dgm:t>
    </dgm:pt>
    <dgm:pt modelId="{2E6284A0-342B-4B58-9A3E-DAAE8B5D7F5D}" type="pres">
      <dgm:prSet presAssocID="{4DC8223B-7B01-41EC-92D1-5950022902E1}" presName="composite" presStyleCnt="0"/>
      <dgm:spPr/>
    </dgm:pt>
    <dgm:pt modelId="{4DB5E674-5E89-4551-B4EF-27090FEF6D02}" type="pres">
      <dgm:prSet presAssocID="{4DC8223B-7B01-41EC-92D1-5950022902E1}" presName="imgShp" presStyleLbl="fgImgPlace1" presStyleIdx="0" presStyleCnt="1" custScaleX="112594" custScaleY="158863" custLinFactNeighborX="-21851" custLinFactNeighborY="-8062"/>
      <dgm:spPr>
        <a:blipFill rotWithShape="0">
          <a:blip xmlns:r="http://schemas.openxmlformats.org/officeDocument/2006/relationships" r:embed="rId1"/>
          <a:stretch>
            <a:fillRect/>
          </a:stretch>
        </a:blipFill>
      </dgm:spPr>
    </dgm:pt>
    <dgm:pt modelId="{33BD9392-47B7-4BA9-8D9F-391DBAB09DE6}" type="pres">
      <dgm:prSet presAssocID="{4DC8223B-7B01-41EC-92D1-5950022902E1}" presName="txShp" presStyleLbl="node1" presStyleIdx="0" presStyleCnt="1" custLinFactNeighborX="9185" custLinFactNeighborY="1809">
        <dgm:presLayoutVars>
          <dgm:bulletEnabled val="1"/>
        </dgm:presLayoutVars>
      </dgm:prSet>
      <dgm:spPr/>
      <dgm:t>
        <a:bodyPr/>
        <a:lstStyle/>
        <a:p>
          <a:pPr rtl="1"/>
          <a:endParaRPr lang="ar-EG"/>
        </a:p>
      </dgm:t>
    </dgm:pt>
  </dgm:ptLst>
  <dgm:cxnLst>
    <dgm:cxn modelId="{219E1DBD-3ADA-4CBD-9898-6BFA80B98BE4}" srcId="{E1C9272E-76DE-4AFD-B0DB-B96C16F4C15D}" destId="{4DC8223B-7B01-41EC-92D1-5950022902E1}" srcOrd="0" destOrd="0" parTransId="{FB044372-DADA-4C56-804C-56B9583645BA}" sibTransId="{31435B75-1449-43F4-8F2F-2E54DB563187}"/>
    <dgm:cxn modelId="{8E895487-0D45-4341-A7AE-A53925F9BAE2}" type="presOf" srcId="{4DC8223B-7B01-41EC-92D1-5950022902E1}" destId="{33BD9392-47B7-4BA9-8D9F-391DBAB09DE6}" srcOrd="0" destOrd="0" presId="urn:microsoft.com/office/officeart/2005/8/layout/vList3"/>
    <dgm:cxn modelId="{AEFF965D-1BD8-433D-831F-B67B5DCF229A}" type="presOf" srcId="{E1C9272E-76DE-4AFD-B0DB-B96C16F4C15D}" destId="{BC44EB79-1C18-48A3-AF88-39AE9184C546}" srcOrd="0" destOrd="0" presId="urn:microsoft.com/office/officeart/2005/8/layout/vList3"/>
    <dgm:cxn modelId="{1E46ABA5-D7CF-48B9-8D82-257362014159}" type="presParOf" srcId="{BC44EB79-1C18-48A3-AF88-39AE9184C546}" destId="{2E6284A0-342B-4B58-9A3E-DAAE8B5D7F5D}" srcOrd="0" destOrd="0" presId="urn:microsoft.com/office/officeart/2005/8/layout/vList3"/>
    <dgm:cxn modelId="{71CEA693-8E4D-4C5C-980F-A7413867A7A8}" type="presParOf" srcId="{2E6284A0-342B-4B58-9A3E-DAAE8B5D7F5D}" destId="{4DB5E674-5E89-4551-B4EF-27090FEF6D02}" srcOrd="0" destOrd="0" presId="urn:microsoft.com/office/officeart/2005/8/layout/vList3"/>
    <dgm:cxn modelId="{2D208480-D007-46FA-841C-E5B681957BA0}" type="presParOf" srcId="{2E6284A0-342B-4B58-9A3E-DAAE8B5D7F5D}" destId="{33BD9392-47B7-4BA9-8D9F-391DBAB09DE6}" srcOrd="1" destOrd="0" presId="urn:microsoft.com/office/officeart/2005/8/layout/vList3"/>
  </dgm:cxnLst>
  <dgm:bg/>
  <dgm:whole/>
</dgm:dataModel>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08/07/1436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08/07/1436</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blinds dir="vert"/>
  </p:transition>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sciencedirect.com/science/article/pii/S2352304214000063"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www.ncbi.nlm.nih.gov/pubmed/10213804"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43.xml.rels><?xml version="1.0" encoding="UTF-8" standalone="yes"?>
<Relationships xmlns="http://schemas.openxmlformats.org/package/2006/relationships"><Relationship Id="rId8" Type="http://schemas.openxmlformats.org/officeDocument/2006/relationships/hyperlink" Target="http://en.wikipedia.org/wiki/Tissue_(biology)" TargetMode="External"/><Relationship Id="rId3" Type="http://schemas.openxmlformats.org/officeDocument/2006/relationships/hyperlink" Target="http://en.wikipedia.org/wiki/Small_molecule" TargetMode="External"/><Relationship Id="rId7" Type="http://schemas.openxmlformats.org/officeDocument/2006/relationships/hyperlink" Target="http://en.wikipedia.org/wiki/Organ_(anatomy)" TargetMode="External"/><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hyperlink" Target="http://en.wikipedia.org/wiki/Organelle" TargetMode="External"/><Relationship Id="rId11" Type="http://schemas.openxmlformats.org/officeDocument/2006/relationships/image" Target="../media/image20.png"/><Relationship Id="rId5" Type="http://schemas.openxmlformats.org/officeDocument/2006/relationships/hyperlink" Target="http://en.wikipedia.org/wiki/Cell_(biology)" TargetMode="External"/><Relationship Id="rId10" Type="http://schemas.openxmlformats.org/officeDocument/2006/relationships/hyperlink" Target="http://en.wikipedia.org/wiki/Organism" TargetMode="External"/><Relationship Id="rId4" Type="http://schemas.openxmlformats.org/officeDocument/2006/relationships/hyperlink" Target="http://en.wikipedia.org/wiki/Metabolome" TargetMode="External"/><Relationship Id="rId9" Type="http://schemas.openxmlformats.org/officeDocument/2006/relationships/hyperlink" Target="http://en.wikipedia.org/wiki/Biofluid"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4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رسم تخطيطي 3"/>
          <p:cNvGraphicFramePr/>
          <p:nvPr/>
        </p:nvGraphicFramePr>
        <p:xfrm>
          <a:off x="428596" y="714356"/>
          <a:ext cx="8286808"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571480"/>
            <a:ext cx="9144000" cy="5816977"/>
          </a:xfrm>
          <a:prstGeom prst="rect">
            <a:avLst/>
          </a:prstGeom>
        </p:spPr>
        <p:txBody>
          <a:bodyPr wrap="square">
            <a:spAutoFit/>
          </a:bodyPr>
          <a:lstStyle/>
          <a:p>
            <a:pPr algn="l" fontAlgn="base"/>
            <a:r>
              <a:rPr lang="en-US" sz="2800" b="1" dirty="0" smtClean="0">
                <a:solidFill>
                  <a:srgbClr val="C00000"/>
                </a:solidFill>
              </a:rPr>
              <a:t>Blood pressure regulation</a:t>
            </a:r>
            <a:r>
              <a:rPr lang="en-US" sz="2400" b="1" dirty="0" smtClean="0">
                <a:solidFill>
                  <a:srgbClr val="002060"/>
                </a:solidFill>
              </a:rPr>
              <a:t>: The kidneys need constant pressure to filter the blood. When it drops too low, the kidneys increase the pressure. One way is by producing a blood vessel-constricting protein (</a:t>
            </a:r>
            <a:r>
              <a:rPr lang="en-US" sz="2400" b="1" dirty="0" err="1" smtClean="0">
                <a:solidFill>
                  <a:srgbClr val="002060"/>
                </a:solidFill>
              </a:rPr>
              <a:t>angiotensin</a:t>
            </a:r>
            <a:r>
              <a:rPr lang="en-US" sz="2400" b="1" dirty="0" smtClean="0">
                <a:solidFill>
                  <a:srgbClr val="002060"/>
                </a:solidFill>
              </a:rPr>
              <a:t>) that also signals the body to retain sodium and water. Both the constriction and retention help restore normal blood pressure.</a:t>
            </a:r>
          </a:p>
          <a:p>
            <a:pPr algn="l" fontAlgn="base"/>
            <a:r>
              <a:rPr lang="en-US" sz="2800" b="1" dirty="0" smtClean="0">
                <a:solidFill>
                  <a:srgbClr val="C00000"/>
                </a:solidFill>
              </a:rPr>
              <a:t>Red blood cell regulation</a:t>
            </a:r>
            <a:r>
              <a:rPr lang="en-US" sz="2800" b="1" dirty="0" smtClean="0">
                <a:solidFill>
                  <a:srgbClr val="002060"/>
                </a:solidFill>
              </a:rPr>
              <a:t>: </a:t>
            </a:r>
            <a:r>
              <a:rPr lang="en-US" sz="2400" b="1" dirty="0" smtClean="0">
                <a:solidFill>
                  <a:srgbClr val="002060"/>
                </a:solidFill>
              </a:rPr>
              <a:t>When the kidneys don’t get enough oxygen, they send out a </a:t>
            </a:r>
            <a:r>
              <a:rPr lang="en-US" sz="2400" b="1" dirty="0" smtClean="0">
                <a:solidFill>
                  <a:srgbClr val="FF0000"/>
                </a:solidFill>
              </a:rPr>
              <a:t>distress call</a:t>
            </a:r>
            <a:r>
              <a:rPr lang="en-US" sz="2400" b="1" dirty="0" smtClean="0">
                <a:solidFill>
                  <a:srgbClr val="002060"/>
                </a:solidFill>
              </a:rPr>
              <a:t> in the form of erythropoietin, a hormone that stimulates the bone marrow to </a:t>
            </a:r>
          </a:p>
          <a:p>
            <a:pPr algn="l" fontAlgn="base"/>
            <a:r>
              <a:rPr lang="en-US" sz="2400" b="1" dirty="0" smtClean="0">
                <a:solidFill>
                  <a:srgbClr val="002060"/>
                </a:solidFill>
              </a:rPr>
              <a:t>produce more oxygen-carrying red blood cells.</a:t>
            </a:r>
          </a:p>
          <a:p>
            <a:pPr algn="l" fontAlgn="base"/>
            <a:r>
              <a:rPr lang="en-US" sz="2800" b="1" dirty="0" smtClean="0">
                <a:solidFill>
                  <a:srgbClr val="C00000"/>
                </a:solidFill>
              </a:rPr>
              <a:t>Acid regulation</a:t>
            </a:r>
            <a:r>
              <a:rPr lang="en-US" sz="2400" b="1" dirty="0" smtClean="0">
                <a:solidFill>
                  <a:srgbClr val="002060"/>
                </a:solidFill>
              </a:rPr>
              <a:t>: As cells metabolize, they produce acids  ,Foods we eat can either increase the acid in our body or neutralize it. If the body is to function properly, it needs to keep a healthy balance of these chemicals. The kidneys do that, too</a:t>
            </a:r>
            <a:r>
              <a:rPr lang="en-US" b="1" dirty="0" smtClean="0">
                <a:solidFill>
                  <a:srgbClr val="002060"/>
                </a:solidFill>
              </a:rPr>
              <a:t>.</a:t>
            </a:r>
            <a:endParaRPr lang="en-US" dirty="0"/>
          </a:p>
        </p:txBody>
      </p:sp>
    </p:spTree>
  </p:cSld>
  <p:clrMapOvr>
    <a:masterClrMapping/>
  </p:clrMapOvr>
  <p:transition>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ntrohd02 (1).jpg"/>
          <p:cNvPicPr>
            <a:picLocks noChangeAspect="1"/>
          </p:cNvPicPr>
          <p:nvPr/>
        </p:nvPicPr>
        <p:blipFill>
          <a:blip r:embed="rId2"/>
          <a:stretch>
            <a:fillRect/>
          </a:stretch>
        </p:blipFill>
        <p:spPr>
          <a:xfrm>
            <a:off x="500034" y="815506"/>
            <a:ext cx="7929617" cy="5613889"/>
          </a:xfrm>
          <a:prstGeom prst="rect">
            <a:avLst/>
          </a:prstGeom>
        </p:spPr>
      </p:pic>
    </p:spTree>
  </p:cSld>
  <p:clrMapOvr>
    <a:masterClrMapping/>
  </p:clrMapOvr>
  <p:transition>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500042"/>
            <a:ext cx="9144000" cy="6247864"/>
          </a:xfrm>
          <a:prstGeom prst="rect">
            <a:avLst/>
          </a:prstGeom>
        </p:spPr>
        <p:txBody>
          <a:bodyPr wrap="square">
            <a:spAutoFit/>
          </a:bodyPr>
          <a:lstStyle/>
          <a:p>
            <a:pPr algn="ctr"/>
            <a:r>
              <a:rPr lang="en-US" sz="3600" b="1" dirty="0" smtClean="0">
                <a:solidFill>
                  <a:srgbClr val="FF0000"/>
                </a:solidFill>
              </a:rPr>
              <a:t>Urine Formation</a:t>
            </a:r>
          </a:p>
          <a:p>
            <a:pPr algn="l"/>
            <a:r>
              <a:rPr lang="en-US" sz="2800" dirty="0" smtClean="0"/>
              <a:t> </a:t>
            </a:r>
            <a:r>
              <a:rPr lang="en-US" sz="2800" dirty="0" smtClean="0">
                <a:solidFill>
                  <a:srgbClr val="7030A0"/>
                </a:solidFill>
              </a:rPr>
              <a:t>urine formation involves </a:t>
            </a:r>
            <a:r>
              <a:rPr lang="en-US" sz="2800" b="1" dirty="0" smtClean="0">
                <a:solidFill>
                  <a:srgbClr val="7030A0"/>
                </a:solidFill>
              </a:rPr>
              <a:t>4 processes:</a:t>
            </a:r>
          </a:p>
          <a:p>
            <a:pPr algn="l"/>
            <a:r>
              <a:rPr lang="en-US" sz="2800" dirty="0" smtClean="0">
                <a:solidFill>
                  <a:srgbClr val="7030A0"/>
                </a:solidFill>
              </a:rPr>
              <a:t> </a:t>
            </a:r>
            <a:r>
              <a:rPr lang="en-US" sz="2800" b="1" dirty="0" smtClean="0">
                <a:solidFill>
                  <a:srgbClr val="C00000"/>
                </a:solidFill>
              </a:rPr>
              <a:t>Filtration </a:t>
            </a:r>
            <a:r>
              <a:rPr lang="en-US" sz="2800" b="1" dirty="0" smtClean="0">
                <a:solidFill>
                  <a:srgbClr val="7030A0"/>
                </a:solidFill>
              </a:rPr>
              <a:t>– small molecules are filtered from </a:t>
            </a:r>
            <a:r>
              <a:rPr lang="en-US" sz="2800" b="1" dirty="0" err="1" smtClean="0">
                <a:solidFill>
                  <a:srgbClr val="7030A0"/>
                </a:solidFill>
              </a:rPr>
              <a:t>glomerulus's</a:t>
            </a:r>
            <a:endParaRPr lang="en-US" sz="2800" b="1" dirty="0" smtClean="0">
              <a:solidFill>
                <a:srgbClr val="7030A0"/>
              </a:solidFill>
            </a:endParaRPr>
          </a:p>
          <a:p>
            <a:pPr algn="l"/>
            <a:r>
              <a:rPr lang="en-US" sz="2800" dirty="0" smtClean="0">
                <a:solidFill>
                  <a:srgbClr val="7030A0"/>
                </a:solidFill>
              </a:rPr>
              <a:t>to bowman's capsule.</a:t>
            </a:r>
          </a:p>
          <a:p>
            <a:pPr algn="l"/>
            <a:r>
              <a:rPr lang="en-US" sz="2800" dirty="0" smtClean="0">
                <a:solidFill>
                  <a:srgbClr val="7030A0"/>
                </a:solidFill>
              </a:rPr>
              <a:t> </a:t>
            </a:r>
            <a:r>
              <a:rPr lang="en-US" sz="2800" b="1" dirty="0" err="1" smtClean="0">
                <a:solidFill>
                  <a:srgbClr val="C00000"/>
                </a:solidFill>
              </a:rPr>
              <a:t>Rebasorption</a:t>
            </a:r>
            <a:r>
              <a:rPr lang="en-US" sz="2800" b="1" dirty="0" smtClean="0">
                <a:solidFill>
                  <a:srgbClr val="7030A0"/>
                </a:solidFill>
              </a:rPr>
              <a:t> – nutrient molecules are transported from</a:t>
            </a:r>
          </a:p>
          <a:p>
            <a:pPr algn="l"/>
            <a:r>
              <a:rPr lang="en-US" sz="2800" dirty="0" smtClean="0">
                <a:solidFill>
                  <a:srgbClr val="7030A0"/>
                </a:solidFill>
              </a:rPr>
              <a:t>PCT and DCT to per tubular capillaries.</a:t>
            </a:r>
          </a:p>
          <a:p>
            <a:pPr algn="l"/>
            <a:r>
              <a:rPr lang="en-US" sz="2800" dirty="0" smtClean="0">
                <a:solidFill>
                  <a:srgbClr val="7030A0"/>
                </a:solidFill>
              </a:rPr>
              <a:t> </a:t>
            </a:r>
            <a:r>
              <a:rPr lang="en-US" sz="2800" b="1" dirty="0" smtClean="0">
                <a:solidFill>
                  <a:srgbClr val="C00000"/>
                </a:solidFill>
              </a:rPr>
              <a:t>Concentration –</a:t>
            </a:r>
            <a:r>
              <a:rPr lang="en-US" sz="2800" b="1" dirty="0" smtClean="0">
                <a:solidFill>
                  <a:srgbClr val="7030A0"/>
                </a:solidFill>
              </a:rPr>
              <a:t> water is reabsorbed from descending limb</a:t>
            </a:r>
          </a:p>
          <a:p>
            <a:pPr algn="l"/>
            <a:r>
              <a:rPr lang="en-US" sz="2800" dirty="0" smtClean="0">
                <a:solidFill>
                  <a:srgbClr val="7030A0"/>
                </a:solidFill>
              </a:rPr>
              <a:t>of loop of handle and from collecting duct into </a:t>
            </a:r>
            <a:r>
              <a:rPr lang="en-US" sz="2800" dirty="0" err="1" smtClean="0">
                <a:solidFill>
                  <a:srgbClr val="7030A0"/>
                </a:solidFill>
              </a:rPr>
              <a:t>peritubular</a:t>
            </a:r>
            <a:endParaRPr lang="en-US" sz="2800" dirty="0" smtClean="0">
              <a:solidFill>
                <a:srgbClr val="7030A0"/>
              </a:solidFill>
            </a:endParaRPr>
          </a:p>
          <a:p>
            <a:pPr algn="l"/>
            <a:r>
              <a:rPr lang="en-US" sz="2800" dirty="0" smtClean="0">
                <a:solidFill>
                  <a:srgbClr val="7030A0"/>
                </a:solidFill>
              </a:rPr>
              <a:t>capillaries.</a:t>
            </a:r>
          </a:p>
          <a:p>
            <a:pPr algn="l"/>
            <a:r>
              <a:rPr lang="en-US" sz="2800" dirty="0" smtClean="0">
                <a:solidFill>
                  <a:srgbClr val="7030A0"/>
                </a:solidFill>
              </a:rPr>
              <a:t> </a:t>
            </a:r>
            <a:r>
              <a:rPr lang="en-US" sz="2800" b="1" dirty="0" smtClean="0">
                <a:solidFill>
                  <a:srgbClr val="C00000"/>
                </a:solidFill>
              </a:rPr>
              <a:t>Secretion</a:t>
            </a:r>
            <a:r>
              <a:rPr lang="en-US" sz="2800" b="1" dirty="0" smtClean="0">
                <a:solidFill>
                  <a:srgbClr val="7030A0"/>
                </a:solidFill>
              </a:rPr>
              <a:t> – waste or harmful substances are transported </a:t>
            </a:r>
            <a:r>
              <a:rPr lang="en-US" sz="2800" dirty="0" smtClean="0">
                <a:solidFill>
                  <a:srgbClr val="7030A0"/>
                </a:solidFill>
              </a:rPr>
              <a:t>from </a:t>
            </a:r>
            <a:r>
              <a:rPr lang="en-US" sz="2800" dirty="0" err="1" smtClean="0">
                <a:solidFill>
                  <a:srgbClr val="7030A0"/>
                </a:solidFill>
              </a:rPr>
              <a:t>peritubular</a:t>
            </a:r>
            <a:r>
              <a:rPr lang="en-US" sz="2800" dirty="0" smtClean="0">
                <a:solidFill>
                  <a:srgbClr val="7030A0"/>
                </a:solidFill>
              </a:rPr>
              <a:t> capillaries to PCT and DC</a:t>
            </a:r>
            <a:r>
              <a:rPr lang="en-US" sz="2800" dirty="0" smtClean="0"/>
              <a:t>T</a:t>
            </a:r>
            <a:r>
              <a:rPr lang="en-US"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0"/>
            <a:ext cx="9144000" cy="6986528"/>
          </a:xfrm>
          <a:prstGeom prst="rect">
            <a:avLst/>
          </a:prstGeom>
        </p:spPr>
        <p:txBody>
          <a:bodyPr wrap="square">
            <a:spAutoFit/>
          </a:bodyPr>
          <a:lstStyle/>
          <a:p>
            <a:pPr algn="l"/>
            <a:r>
              <a:rPr lang="en-US" sz="2800" b="1" dirty="0" smtClean="0">
                <a:solidFill>
                  <a:srgbClr val="FF0000"/>
                </a:solidFill>
              </a:rPr>
              <a:t>Functions of </a:t>
            </a:r>
            <a:r>
              <a:rPr lang="en-US" sz="2800" b="1" dirty="0" err="1" smtClean="0">
                <a:solidFill>
                  <a:srgbClr val="FF0000"/>
                </a:solidFill>
              </a:rPr>
              <a:t>nephron</a:t>
            </a:r>
            <a:r>
              <a:rPr lang="en-US" sz="2800" b="1" dirty="0" smtClean="0">
                <a:solidFill>
                  <a:srgbClr val="FF0000"/>
                </a:solidFill>
              </a:rPr>
              <a:t> components</a:t>
            </a:r>
          </a:p>
          <a:p>
            <a:pPr algn="l"/>
            <a:r>
              <a:rPr lang="en-US" sz="2800" dirty="0" smtClean="0"/>
              <a:t> </a:t>
            </a:r>
            <a:r>
              <a:rPr lang="en-US" sz="2800" b="1" dirty="0" smtClean="0">
                <a:solidFill>
                  <a:srgbClr val="0070C0"/>
                </a:solidFill>
              </a:rPr>
              <a:t>Renal capsule</a:t>
            </a:r>
            <a:r>
              <a:rPr lang="en-US" sz="2800" b="1" dirty="0" smtClean="0"/>
              <a:t>:</a:t>
            </a:r>
          </a:p>
          <a:p>
            <a:pPr algn="l"/>
            <a:r>
              <a:rPr lang="en-US" sz="2800" dirty="0" smtClean="0"/>
              <a:t> </a:t>
            </a:r>
            <a:r>
              <a:rPr lang="en-US" sz="2800" b="1" dirty="0" err="1" smtClean="0"/>
              <a:t>Glomerulus's</a:t>
            </a:r>
            <a:r>
              <a:rPr lang="en-US" sz="2800" b="1" dirty="0" smtClean="0"/>
              <a:t> : filtration of H2O and dissolved substances from the plasma .</a:t>
            </a:r>
          </a:p>
          <a:p>
            <a:pPr algn="l"/>
            <a:r>
              <a:rPr lang="en-US" sz="2800" b="1" dirty="0" smtClean="0"/>
              <a:t> </a:t>
            </a:r>
            <a:r>
              <a:rPr lang="en-US" sz="2800" b="1" dirty="0" err="1" smtClean="0"/>
              <a:t>Glomerular</a:t>
            </a:r>
            <a:r>
              <a:rPr lang="en-US" sz="2800" b="1" dirty="0" smtClean="0"/>
              <a:t> capsule : receives the </a:t>
            </a:r>
            <a:r>
              <a:rPr lang="en-US" sz="2800" b="1" dirty="0" err="1" smtClean="0"/>
              <a:t>glomerular</a:t>
            </a:r>
            <a:r>
              <a:rPr lang="en-US" sz="2800" b="1" dirty="0" smtClean="0"/>
              <a:t> filtrate</a:t>
            </a:r>
            <a:r>
              <a:rPr lang="en-US" sz="2800" dirty="0" smtClean="0"/>
              <a:t>.</a:t>
            </a:r>
          </a:p>
          <a:p>
            <a:pPr algn="l"/>
            <a:r>
              <a:rPr lang="en-US" sz="2800" dirty="0" smtClean="0"/>
              <a:t> </a:t>
            </a:r>
            <a:r>
              <a:rPr lang="en-US" sz="2800" b="1" dirty="0" smtClean="0">
                <a:solidFill>
                  <a:srgbClr val="0070C0"/>
                </a:solidFill>
              </a:rPr>
              <a:t>proximal convoluted tubule</a:t>
            </a:r>
            <a:r>
              <a:rPr lang="en-US" sz="2800" b="1" dirty="0" smtClean="0"/>
              <a:t>:</a:t>
            </a:r>
          </a:p>
          <a:p>
            <a:pPr algn="l"/>
            <a:r>
              <a:rPr lang="en-US" sz="2800" dirty="0" smtClean="0"/>
              <a:t> </a:t>
            </a:r>
            <a:r>
              <a:rPr lang="en-US" sz="2800" b="1" dirty="0" err="1" smtClean="0">
                <a:solidFill>
                  <a:srgbClr val="C00000"/>
                </a:solidFill>
              </a:rPr>
              <a:t>Reabsorption</a:t>
            </a:r>
            <a:r>
              <a:rPr lang="en-US" sz="2800" b="1" dirty="0" smtClean="0">
                <a:solidFill>
                  <a:srgbClr val="C00000"/>
                </a:solidFill>
              </a:rPr>
              <a:t> </a:t>
            </a:r>
            <a:r>
              <a:rPr lang="en-US" sz="2800" b="1" dirty="0" smtClean="0"/>
              <a:t>of glucose, amino acids, </a:t>
            </a:r>
            <a:r>
              <a:rPr lang="en-US" sz="2800" b="1" dirty="0" err="1" smtClean="0"/>
              <a:t>creatine</a:t>
            </a:r>
            <a:r>
              <a:rPr lang="en-US" sz="2800" b="1" dirty="0" smtClean="0"/>
              <a:t>, lactic acid, citric, </a:t>
            </a:r>
            <a:r>
              <a:rPr lang="en-US" sz="2800" b="1" dirty="0" err="1" smtClean="0"/>
              <a:t>uric,and</a:t>
            </a:r>
            <a:r>
              <a:rPr lang="en-US" sz="2800" b="1" dirty="0" smtClean="0"/>
              <a:t> ascorbic acids; phosphate , sulfate , calcium , K , and Na by active transport .</a:t>
            </a:r>
          </a:p>
          <a:p>
            <a:pPr algn="l"/>
            <a:r>
              <a:rPr lang="en-US" sz="2800" b="1" dirty="0" smtClean="0"/>
              <a:t> </a:t>
            </a:r>
            <a:r>
              <a:rPr lang="en-US" sz="2800" b="1" dirty="0" err="1" smtClean="0"/>
              <a:t>Reabsorption</a:t>
            </a:r>
            <a:r>
              <a:rPr lang="en-US" sz="2800" b="1" dirty="0" smtClean="0"/>
              <a:t> of proteins by </a:t>
            </a:r>
            <a:r>
              <a:rPr lang="en-US" sz="2800" b="1" dirty="0" err="1" smtClean="0"/>
              <a:t>pinocytosis</a:t>
            </a:r>
            <a:r>
              <a:rPr lang="en-US" sz="2800" b="1" dirty="0" smtClean="0"/>
              <a:t> . </a:t>
            </a:r>
            <a:r>
              <a:rPr lang="en-US" sz="2800" b="1" dirty="0" err="1" smtClean="0"/>
              <a:t>Reabsorption</a:t>
            </a:r>
            <a:r>
              <a:rPr lang="en-US" sz="2800" b="1" dirty="0" smtClean="0"/>
              <a:t> of H2O by osmosis. </a:t>
            </a:r>
            <a:r>
              <a:rPr lang="en-US" sz="2800" b="1" dirty="0" err="1" smtClean="0"/>
              <a:t>Reabsorption</a:t>
            </a:r>
            <a:r>
              <a:rPr lang="en-US" sz="2800" b="1" dirty="0" smtClean="0"/>
              <a:t> of </a:t>
            </a:r>
            <a:r>
              <a:rPr lang="en-US" sz="2800" b="1" dirty="0" err="1" smtClean="0"/>
              <a:t>Cl</a:t>
            </a:r>
            <a:r>
              <a:rPr lang="en-US" sz="2800" b="1" dirty="0" smtClean="0"/>
              <a:t>- and other negatively charged ions </a:t>
            </a:r>
            <a:r>
              <a:rPr lang="en-US" sz="2800" b="1" dirty="0" err="1" smtClean="0"/>
              <a:t>byelectrochemical</a:t>
            </a:r>
            <a:r>
              <a:rPr lang="en-US" sz="2800" b="1" dirty="0" smtClean="0"/>
              <a:t> attraction.</a:t>
            </a:r>
          </a:p>
          <a:p>
            <a:pPr algn="l"/>
            <a:r>
              <a:rPr lang="en-US" sz="2800" b="1" dirty="0" smtClean="0"/>
              <a:t> </a:t>
            </a:r>
            <a:r>
              <a:rPr lang="en-US" sz="2800" b="1" dirty="0" smtClean="0">
                <a:solidFill>
                  <a:srgbClr val="C00000"/>
                </a:solidFill>
              </a:rPr>
              <a:t>Active secretion </a:t>
            </a:r>
            <a:r>
              <a:rPr lang="en-US" sz="2800" b="1" dirty="0" smtClean="0"/>
              <a:t>of substances such as penicillin, and hydrogen ions</a:t>
            </a:r>
            <a:r>
              <a:rPr lang="en-US" b="1"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500042"/>
            <a:ext cx="9144000" cy="6001643"/>
          </a:xfrm>
          <a:prstGeom prst="rect">
            <a:avLst/>
          </a:prstGeom>
        </p:spPr>
        <p:txBody>
          <a:bodyPr wrap="square">
            <a:spAutoFit/>
          </a:bodyPr>
          <a:lstStyle/>
          <a:p>
            <a:pPr algn="l"/>
            <a:r>
              <a:rPr lang="en-US" sz="3200" b="1" dirty="0" smtClean="0"/>
              <a:t>-</a:t>
            </a:r>
            <a:r>
              <a:rPr lang="en-US" sz="3200" b="1" dirty="0" smtClean="0">
                <a:solidFill>
                  <a:srgbClr val="FF0000"/>
                </a:solidFill>
              </a:rPr>
              <a:t>Descending limb of </a:t>
            </a:r>
            <a:r>
              <a:rPr lang="en-US" sz="3200" b="1" dirty="0" err="1" smtClean="0">
                <a:solidFill>
                  <a:srgbClr val="FF0000"/>
                </a:solidFill>
              </a:rPr>
              <a:t>nephron</a:t>
            </a:r>
            <a:r>
              <a:rPr lang="en-US" sz="3200" b="1" dirty="0" smtClean="0">
                <a:solidFill>
                  <a:srgbClr val="FF0000"/>
                </a:solidFill>
              </a:rPr>
              <a:t> loop </a:t>
            </a:r>
            <a:r>
              <a:rPr lang="en-US" sz="3200" b="1" dirty="0" smtClean="0"/>
              <a:t>:</a:t>
            </a:r>
          </a:p>
          <a:p>
            <a:pPr algn="l"/>
            <a:r>
              <a:rPr lang="en-US" sz="3200" dirty="0" smtClean="0"/>
              <a:t> </a:t>
            </a:r>
            <a:r>
              <a:rPr lang="en-US" sz="3200" dirty="0" err="1" smtClean="0"/>
              <a:t>Reabsorption</a:t>
            </a:r>
            <a:r>
              <a:rPr lang="en-US" sz="3200" dirty="0" smtClean="0"/>
              <a:t> of </a:t>
            </a:r>
            <a:r>
              <a:rPr lang="en-US" sz="3200" b="1" dirty="0" smtClean="0"/>
              <a:t>H2O by osmosis</a:t>
            </a:r>
          </a:p>
          <a:p>
            <a:pPr algn="l"/>
            <a:r>
              <a:rPr lang="en-US" sz="3200" dirty="0" smtClean="0"/>
              <a:t> </a:t>
            </a:r>
            <a:r>
              <a:rPr lang="en-US" sz="3200" b="1" dirty="0" smtClean="0">
                <a:solidFill>
                  <a:srgbClr val="FF0000"/>
                </a:solidFill>
              </a:rPr>
              <a:t>Ascending limb of </a:t>
            </a:r>
            <a:r>
              <a:rPr lang="en-US" sz="3200" b="1" dirty="0" err="1" smtClean="0">
                <a:solidFill>
                  <a:srgbClr val="FF0000"/>
                </a:solidFill>
              </a:rPr>
              <a:t>nephron</a:t>
            </a:r>
            <a:r>
              <a:rPr lang="en-US" sz="3200" b="1" dirty="0" smtClean="0">
                <a:solidFill>
                  <a:srgbClr val="FF0000"/>
                </a:solidFill>
              </a:rPr>
              <a:t> loop </a:t>
            </a:r>
            <a:r>
              <a:rPr lang="en-US" sz="3200" b="1" dirty="0" smtClean="0"/>
              <a:t>:</a:t>
            </a:r>
          </a:p>
          <a:p>
            <a:pPr algn="l"/>
            <a:r>
              <a:rPr lang="en-US" sz="3200" dirty="0" smtClean="0"/>
              <a:t> </a:t>
            </a:r>
            <a:r>
              <a:rPr lang="en-US" sz="3200" dirty="0" err="1" smtClean="0"/>
              <a:t>Reabsorption</a:t>
            </a:r>
            <a:r>
              <a:rPr lang="en-US" sz="3200" dirty="0" smtClean="0"/>
              <a:t> of Na, K and </a:t>
            </a:r>
            <a:r>
              <a:rPr lang="en-US" sz="3200" dirty="0" err="1" smtClean="0"/>
              <a:t>Cl</a:t>
            </a:r>
            <a:r>
              <a:rPr lang="en-US" sz="3200" dirty="0" smtClean="0"/>
              <a:t>- by active transport </a:t>
            </a:r>
            <a:r>
              <a:rPr lang="en-US" sz="3200" b="1" dirty="0" smtClean="0">
                <a:solidFill>
                  <a:srgbClr val="FF0000"/>
                </a:solidFill>
              </a:rPr>
              <a:t>.-</a:t>
            </a:r>
            <a:r>
              <a:rPr lang="en-US" sz="3200" dirty="0" smtClean="0"/>
              <a:t> </a:t>
            </a:r>
            <a:r>
              <a:rPr lang="en-US" sz="3200" b="1" dirty="0" smtClean="0">
                <a:solidFill>
                  <a:srgbClr val="FF0000"/>
                </a:solidFill>
              </a:rPr>
              <a:t>Distal convoluted tubule :</a:t>
            </a:r>
          </a:p>
          <a:p>
            <a:pPr algn="l"/>
            <a:r>
              <a:rPr lang="en-US" sz="3200" dirty="0" smtClean="0"/>
              <a:t> </a:t>
            </a:r>
            <a:r>
              <a:rPr lang="en-US" sz="3200" dirty="0" err="1" smtClean="0">
                <a:solidFill>
                  <a:srgbClr val="C00000"/>
                </a:solidFill>
              </a:rPr>
              <a:t>Reabsorptio</a:t>
            </a:r>
            <a:r>
              <a:rPr lang="en-US" sz="3200" dirty="0" err="1" smtClean="0"/>
              <a:t>n</a:t>
            </a:r>
            <a:r>
              <a:rPr lang="en-US" sz="3200" dirty="0" smtClean="0"/>
              <a:t> of Na by active Transport .</a:t>
            </a:r>
          </a:p>
          <a:p>
            <a:pPr algn="l"/>
            <a:r>
              <a:rPr lang="en-US" sz="3200" dirty="0" smtClean="0"/>
              <a:t> </a:t>
            </a:r>
            <a:r>
              <a:rPr lang="en-US" sz="3200" dirty="0" err="1" smtClean="0"/>
              <a:t>Reabsorption</a:t>
            </a:r>
            <a:r>
              <a:rPr lang="en-US" sz="3200" dirty="0" smtClean="0"/>
              <a:t> of H2O by osmosis .</a:t>
            </a:r>
          </a:p>
          <a:p>
            <a:pPr algn="l"/>
            <a:r>
              <a:rPr lang="en-US" sz="3200" dirty="0" smtClean="0"/>
              <a:t> </a:t>
            </a:r>
            <a:r>
              <a:rPr lang="en-US" sz="3200" dirty="0" smtClean="0">
                <a:solidFill>
                  <a:srgbClr val="C00000"/>
                </a:solidFill>
              </a:rPr>
              <a:t>Active secretion </a:t>
            </a:r>
            <a:r>
              <a:rPr lang="en-US" sz="3200" dirty="0" smtClean="0"/>
              <a:t>of hydrogen ions .</a:t>
            </a:r>
          </a:p>
          <a:p>
            <a:pPr algn="l"/>
            <a:r>
              <a:rPr lang="en-US" sz="3200" dirty="0" smtClean="0"/>
              <a:t> </a:t>
            </a:r>
            <a:r>
              <a:rPr lang="en-US" sz="3200" dirty="0" smtClean="0">
                <a:solidFill>
                  <a:srgbClr val="C00000"/>
                </a:solidFill>
              </a:rPr>
              <a:t>Secretion </a:t>
            </a:r>
            <a:r>
              <a:rPr lang="en-US" sz="3200" dirty="0" smtClean="0"/>
              <a:t>of K both actively and by </a:t>
            </a:r>
            <a:r>
              <a:rPr lang="en-US" sz="3200" dirty="0" err="1" smtClean="0"/>
              <a:t>electorchemical</a:t>
            </a:r>
            <a:r>
              <a:rPr lang="en-US" sz="3200" dirty="0" smtClean="0"/>
              <a:t> attraction(passives).</a:t>
            </a:r>
          </a:p>
          <a:p>
            <a:pPr algn="l"/>
            <a:r>
              <a:rPr lang="en-US" sz="3200" dirty="0" smtClean="0"/>
              <a:t> -</a:t>
            </a:r>
            <a:r>
              <a:rPr lang="en-US" sz="3200" b="1" dirty="0" smtClean="0">
                <a:solidFill>
                  <a:srgbClr val="FF0000"/>
                </a:solidFill>
              </a:rPr>
              <a:t>Collecting duct</a:t>
            </a:r>
            <a:r>
              <a:rPr lang="en-US" sz="3200" b="1" dirty="0" smtClean="0"/>
              <a:t> :</a:t>
            </a:r>
          </a:p>
          <a:p>
            <a:pPr algn="l"/>
            <a:r>
              <a:rPr lang="en-US" sz="3200" dirty="0" smtClean="0"/>
              <a:t> </a:t>
            </a:r>
            <a:r>
              <a:rPr lang="en-US" sz="3200" dirty="0" err="1" smtClean="0"/>
              <a:t>Reabsorption</a:t>
            </a:r>
            <a:r>
              <a:rPr lang="en-US" sz="3200" dirty="0" smtClean="0"/>
              <a:t> of </a:t>
            </a:r>
            <a:r>
              <a:rPr lang="en-US" sz="3200" b="1" dirty="0" smtClean="0"/>
              <a:t>H2O by osmosis</a:t>
            </a:r>
            <a:r>
              <a:rPr lang="en-US" b="1"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0" y="0"/>
            <a:ext cx="9144000" cy="6858000"/>
            <a:chOff x="0" y="0"/>
            <a:chExt cx="5760" cy="4320"/>
          </a:xfrm>
        </p:grpSpPr>
        <p:sp>
          <p:nvSpPr>
            <p:cNvPr id="1029" name="AutoShape 5"/>
            <p:cNvSpPr>
              <a:spLocks noChangeAspect="1" noChangeArrowheads="1" noTextEdit="1"/>
            </p:cNvSpPr>
            <p:nvPr/>
          </p:nvSpPr>
          <p:spPr bwMode="auto">
            <a:xfrm>
              <a:off x="0" y="0"/>
              <a:ext cx="5760" cy="4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2"/>
            <a:srcRect r="294" b="31377"/>
            <a:stretch>
              <a:fillRect/>
            </a:stretch>
          </p:blipFill>
          <p:spPr bwMode="auto">
            <a:xfrm>
              <a:off x="0" y="0"/>
              <a:ext cx="5760" cy="3780"/>
            </a:xfrm>
            <a:prstGeom prst="rect">
              <a:avLst/>
            </a:prstGeom>
            <a:noFill/>
            <a:ln w="9525">
              <a:noFill/>
              <a:miter lim="800000"/>
              <a:headEnd/>
              <a:tailEnd/>
            </a:ln>
          </p:spPr>
        </p:pic>
      </p:grpSp>
    </p:spTree>
  </p:cSld>
  <p:clrMapOvr>
    <a:masterClrMapping/>
  </p:clrMapOvr>
  <p:transition>
    <p:blinds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500042"/>
            <a:ext cx="8929718" cy="5016758"/>
          </a:xfrm>
          <a:prstGeom prst="rect">
            <a:avLst/>
          </a:prstGeom>
        </p:spPr>
        <p:txBody>
          <a:bodyPr wrap="square">
            <a:spAutoFit/>
          </a:bodyPr>
          <a:lstStyle/>
          <a:p>
            <a:pPr algn="ctr"/>
            <a:r>
              <a:rPr lang="en-US" sz="4000" b="1" dirty="0" err="1" smtClean="0">
                <a:solidFill>
                  <a:srgbClr val="FF0000"/>
                </a:solidFill>
              </a:rPr>
              <a:t>Glomerular</a:t>
            </a:r>
            <a:r>
              <a:rPr lang="en-US" sz="4000" b="1" dirty="0" smtClean="0">
                <a:solidFill>
                  <a:srgbClr val="FF0000"/>
                </a:solidFill>
              </a:rPr>
              <a:t> Filtration</a:t>
            </a:r>
            <a:endParaRPr lang="en-US" sz="3200" b="1" dirty="0" smtClean="0">
              <a:solidFill>
                <a:srgbClr val="FF0000"/>
              </a:solidFill>
            </a:endParaRPr>
          </a:p>
          <a:p>
            <a:pPr algn="l"/>
            <a:r>
              <a:rPr lang="en-US" sz="2800" b="1" dirty="0" smtClean="0">
                <a:solidFill>
                  <a:srgbClr val="0000FF"/>
                </a:solidFill>
              </a:rPr>
              <a:t>small molecules in blood plasma are forced from the </a:t>
            </a:r>
            <a:r>
              <a:rPr lang="en-US" sz="2800" b="1" dirty="0" err="1" smtClean="0">
                <a:solidFill>
                  <a:srgbClr val="0000FF"/>
                </a:solidFill>
              </a:rPr>
              <a:t>glomerulus</a:t>
            </a:r>
            <a:r>
              <a:rPr lang="en-US" sz="2800" b="1" dirty="0" smtClean="0">
                <a:solidFill>
                  <a:srgbClr val="0000FF"/>
                </a:solidFill>
              </a:rPr>
              <a:t> to bowman's capsule , through the pores in the capillary walls of </a:t>
            </a:r>
            <a:r>
              <a:rPr lang="en-US" sz="2800" b="1" dirty="0" err="1" smtClean="0">
                <a:solidFill>
                  <a:srgbClr val="0000FF"/>
                </a:solidFill>
              </a:rPr>
              <a:t>glomerulus</a:t>
            </a:r>
            <a:r>
              <a:rPr lang="en-US" sz="2800" b="1" dirty="0" smtClean="0">
                <a:solidFill>
                  <a:srgbClr val="0000FF"/>
                </a:solidFill>
              </a:rPr>
              <a:t>.</a:t>
            </a:r>
          </a:p>
          <a:p>
            <a:pPr algn="l"/>
            <a:r>
              <a:rPr lang="en-US" sz="2800" b="1" dirty="0" smtClean="0">
                <a:solidFill>
                  <a:srgbClr val="0000FF"/>
                </a:solidFill>
              </a:rPr>
              <a:t> any molecules smaller than the plasma proteins will be filtered across – e.g. water ,glucose , amino acids , fatty acids , vitamins , minarets ,electrolytes , antibodies ,enzymes , hormones , drugs, and nitrogenous </a:t>
            </a:r>
            <a:r>
              <a:rPr lang="en-US" sz="2800" b="1" dirty="0" smtClean="0">
                <a:solidFill>
                  <a:srgbClr val="0000FF"/>
                </a:solidFill>
              </a:rPr>
              <a:t>wastes</a:t>
            </a:r>
            <a:endParaRPr lang="en-US" sz="2800" b="1" dirty="0" smtClean="0">
              <a:solidFill>
                <a:srgbClr val="0000FF"/>
              </a:solidFill>
            </a:endParaRPr>
          </a:p>
          <a:p>
            <a:pPr algn="l"/>
            <a:r>
              <a:rPr lang="en-US" sz="2800" b="1" dirty="0" smtClean="0"/>
              <a:t>. </a:t>
            </a:r>
            <a:r>
              <a:rPr lang="en-US" sz="2800" b="1" dirty="0" smtClean="0"/>
              <a:t>the </a:t>
            </a:r>
            <a:r>
              <a:rPr lang="en-US" sz="2800" b="1" dirty="0" err="1" smtClean="0"/>
              <a:t>glomerular</a:t>
            </a:r>
            <a:r>
              <a:rPr lang="en-US" sz="2800" b="1" dirty="0" smtClean="0"/>
              <a:t> capillaries are </a:t>
            </a:r>
            <a:r>
              <a:rPr lang="en-US" sz="2800" b="1" dirty="0" smtClean="0">
                <a:solidFill>
                  <a:srgbClr val="FF9900"/>
                </a:solidFill>
              </a:rPr>
              <a:t>much more permeable </a:t>
            </a:r>
            <a:r>
              <a:rPr lang="en-US" sz="2800" b="1" dirty="0" smtClean="0"/>
              <a:t>than the capillaries in other tissues</a:t>
            </a:r>
            <a:r>
              <a:rPr lang="en-US" sz="2800" dirty="0" smtClean="0"/>
              <a:t> .</a:t>
            </a:r>
          </a:p>
        </p:txBody>
      </p:sp>
    </p:spTree>
  </p:cSld>
  <p:clrMapOvr>
    <a:masterClrMapping/>
  </p:clrMapOvr>
  <p:transition>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610136"/>
            <a:ext cx="9144000" cy="6247864"/>
          </a:xfrm>
          <a:prstGeom prst="rect">
            <a:avLst/>
          </a:prstGeom>
        </p:spPr>
        <p:txBody>
          <a:bodyPr wrap="square">
            <a:spAutoFit/>
          </a:bodyPr>
          <a:lstStyle/>
          <a:p>
            <a:pPr algn="l"/>
            <a:r>
              <a:rPr lang="en-US" sz="4000" dirty="0" smtClean="0"/>
              <a:t>Filtration pressure = </a:t>
            </a:r>
            <a:r>
              <a:rPr lang="en-US" sz="4000" dirty="0" smtClean="0">
                <a:solidFill>
                  <a:srgbClr val="FF0000"/>
                </a:solidFill>
              </a:rPr>
              <a:t>Forces favoring filtration </a:t>
            </a:r>
            <a:r>
              <a:rPr lang="en-US" sz="4000" dirty="0" smtClean="0"/>
              <a:t>(</a:t>
            </a:r>
            <a:r>
              <a:rPr lang="en-US" sz="4000" b="1" dirty="0" err="1" smtClean="0"/>
              <a:t>Glomerular</a:t>
            </a:r>
            <a:r>
              <a:rPr lang="en-US" sz="4000" b="1" dirty="0" smtClean="0"/>
              <a:t> capillary hydrostatic pressure &amp; capsular osmotic pressure) –</a:t>
            </a:r>
            <a:r>
              <a:rPr lang="en-US" sz="4000" dirty="0" smtClean="0">
                <a:solidFill>
                  <a:srgbClr val="FF0000"/>
                </a:solidFill>
              </a:rPr>
              <a:t>forces opposing filtration </a:t>
            </a:r>
            <a:r>
              <a:rPr lang="en-US" sz="4000" dirty="0" smtClean="0"/>
              <a:t>(</a:t>
            </a:r>
            <a:r>
              <a:rPr lang="en-US" sz="4000" b="1" dirty="0" smtClean="0"/>
              <a:t>capsular hydrostatic pressure &amp;</a:t>
            </a:r>
            <a:r>
              <a:rPr lang="en-US" sz="4000" b="1" dirty="0" err="1" smtClean="0"/>
              <a:t>Glomerular</a:t>
            </a:r>
            <a:r>
              <a:rPr lang="en-US" sz="4000" b="1" dirty="0" smtClean="0"/>
              <a:t> capillary osmotic pressure).</a:t>
            </a:r>
          </a:p>
          <a:p>
            <a:pPr algn="l"/>
            <a:r>
              <a:rPr lang="en-US" sz="4000" dirty="0" smtClean="0"/>
              <a:t> Thus, </a:t>
            </a:r>
            <a:r>
              <a:rPr lang="en-US" sz="4000" dirty="0" smtClean="0">
                <a:solidFill>
                  <a:srgbClr val="7030A0"/>
                </a:solidFill>
              </a:rPr>
              <a:t>filtration pressure is the net force acting to move material </a:t>
            </a:r>
            <a:r>
              <a:rPr lang="en-US" sz="4000" dirty="0" err="1" smtClean="0">
                <a:solidFill>
                  <a:srgbClr val="7030A0"/>
                </a:solidFill>
              </a:rPr>
              <a:t>outof</a:t>
            </a:r>
            <a:r>
              <a:rPr lang="en-US" sz="4000" dirty="0" smtClean="0">
                <a:solidFill>
                  <a:srgbClr val="7030A0"/>
                </a:solidFill>
              </a:rPr>
              <a:t> </a:t>
            </a:r>
            <a:r>
              <a:rPr lang="en-US" sz="4000" dirty="0" err="1" smtClean="0">
                <a:solidFill>
                  <a:srgbClr val="7030A0"/>
                </a:solidFill>
              </a:rPr>
              <a:t>glomerulus</a:t>
            </a:r>
            <a:r>
              <a:rPr lang="en-US" sz="4000" dirty="0" smtClean="0">
                <a:solidFill>
                  <a:srgbClr val="7030A0"/>
                </a:solidFill>
              </a:rPr>
              <a:t> and </a:t>
            </a:r>
            <a:r>
              <a:rPr lang="en-US" sz="3600" dirty="0" smtClean="0">
                <a:solidFill>
                  <a:srgbClr val="7030A0"/>
                </a:solidFill>
              </a:rPr>
              <a:t>into the </a:t>
            </a:r>
            <a:r>
              <a:rPr lang="en-US" sz="3600" dirty="0" err="1" smtClean="0">
                <a:solidFill>
                  <a:srgbClr val="7030A0"/>
                </a:solidFill>
              </a:rPr>
              <a:t>glomerular</a:t>
            </a:r>
            <a:r>
              <a:rPr lang="en-US" sz="3600" dirty="0" smtClean="0">
                <a:solidFill>
                  <a:srgbClr val="7030A0"/>
                </a:solidFill>
              </a:rPr>
              <a:t> capsule</a:t>
            </a:r>
            <a:endParaRPr lang="en-US" dirty="0"/>
          </a:p>
        </p:txBody>
      </p:sp>
    </p:spTree>
  </p:cSld>
  <p:clrMapOvr>
    <a:masterClrMapping/>
  </p:clrMapOvr>
  <p:transition>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428604"/>
            <a:ext cx="9144000" cy="5940088"/>
          </a:xfrm>
          <a:prstGeom prst="rect">
            <a:avLst/>
          </a:prstGeom>
        </p:spPr>
        <p:txBody>
          <a:bodyPr wrap="square">
            <a:spAutoFit/>
          </a:bodyPr>
          <a:lstStyle/>
          <a:p>
            <a:pPr algn="ctr"/>
            <a:r>
              <a:rPr lang="en-US" sz="4400" b="1" dirty="0" smtClean="0">
                <a:solidFill>
                  <a:srgbClr val="FF0000"/>
                </a:solidFill>
              </a:rPr>
              <a:t>GFR</a:t>
            </a:r>
          </a:p>
          <a:p>
            <a:pPr algn="l"/>
            <a:r>
              <a:rPr lang="en-US" sz="2800" dirty="0" smtClean="0"/>
              <a:t> </a:t>
            </a:r>
            <a:r>
              <a:rPr lang="en-US" sz="2800" b="1" dirty="0" smtClean="0"/>
              <a:t>The rate of filtration varies with filtration pressure. Filtration pressure changes with the diameters of the afferent and efferent arterioles</a:t>
            </a:r>
          </a:p>
          <a:p>
            <a:pPr algn="l"/>
            <a:r>
              <a:rPr lang="en-US" sz="2800" b="1" dirty="0" smtClean="0"/>
              <a:t> constriction of afferent arterioles due to sympathetic stimulation decreases </a:t>
            </a:r>
            <a:r>
              <a:rPr lang="en-US" sz="2800" b="1" dirty="0" err="1" smtClean="0"/>
              <a:t>glomerular</a:t>
            </a:r>
            <a:r>
              <a:rPr lang="en-US" sz="2800" b="1" dirty="0" smtClean="0"/>
              <a:t>  filtration rate.</a:t>
            </a:r>
          </a:p>
          <a:p>
            <a:pPr algn="l"/>
            <a:r>
              <a:rPr lang="en-US" sz="2800" b="1" dirty="0" smtClean="0"/>
              <a:t> As the osmotic pressure in the </a:t>
            </a:r>
            <a:r>
              <a:rPr lang="en-US" sz="2800" b="1" dirty="0" err="1" smtClean="0"/>
              <a:t>glomerulus</a:t>
            </a:r>
            <a:r>
              <a:rPr lang="en-US" sz="2800" b="1" dirty="0" smtClean="0"/>
              <a:t>  increases, filtration decreases</a:t>
            </a:r>
          </a:p>
          <a:p>
            <a:pPr algn="l"/>
            <a:r>
              <a:rPr lang="en-US" sz="2800" b="1" dirty="0" smtClean="0"/>
              <a:t> As the hydrostatic pressure in a </a:t>
            </a:r>
            <a:r>
              <a:rPr lang="en-US" sz="2800" b="1" dirty="0" err="1" smtClean="0"/>
              <a:t>glomerular</a:t>
            </a:r>
            <a:r>
              <a:rPr lang="en-US" sz="2800" b="1" dirty="0" smtClean="0"/>
              <a:t> capsule increases, filtration decreases.</a:t>
            </a:r>
          </a:p>
          <a:p>
            <a:pPr algn="l"/>
            <a:r>
              <a:rPr lang="en-US" sz="2800" b="1" dirty="0" smtClean="0"/>
              <a:t> The volume of filtrate varies with the surface area of the </a:t>
            </a:r>
            <a:r>
              <a:rPr lang="en-US" sz="2800" b="1" dirty="0" err="1" smtClean="0"/>
              <a:t>glomerular</a:t>
            </a:r>
            <a:r>
              <a:rPr lang="en-US" sz="2800" b="1" dirty="0" smtClean="0"/>
              <a:t> capillary </a:t>
            </a:r>
            <a:r>
              <a:rPr lang="en-US"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 name="مستطيل 1"/>
          <p:cNvSpPr/>
          <p:nvPr/>
        </p:nvSpPr>
        <p:spPr>
          <a:xfrm>
            <a:off x="0" y="928670"/>
            <a:ext cx="6929454" cy="5632311"/>
          </a:xfrm>
          <a:prstGeom prst="rect">
            <a:avLst/>
          </a:prstGeom>
        </p:spPr>
        <p:txBody>
          <a:bodyPr wrap="square">
            <a:spAutoFit/>
          </a:bodyPr>
          <a:lstStyle/>
          <a:p>
            <a:pPr algn="ctr"/>
            <a:r>
              <a:rPr lang="en-US" sz="4000" dirty="0" smtClean="0">
                <a:solidFill>
                  <a:srgbClr val="002060"/>
                </a:solidFill>
              </a:rPr>
              <a:t>Urine formation is a very sophisticated process that takes place in the kidneys. This important process provides a mechanism for the body to get rid of metabolic wastes and toxins, which can be deadly if allowed to accumulate in the body</a:t>
            </a:r>
            <a:endParaRPr lang="ar-EG" sz="4000" dirty="0">
              <a:solidFill>
                <a:srgbClr val="002060"/>
              </a:solidFill>
            </a:endParaRPr>
          </a:p>
        </p:txBody>
      </p:sp>
      <p:pic>
        <p:nvPicPr>
          <p:cNvPr id="4" name="صورة 3" descr="download (6).jpg"/>
          <p:cNvPicPr>
            <a:picLocks noChangeAspect="1"/>
          </p:cNvPicPr>
          <p:nvPr/>
        </p:nvPicPr>
        <p:blipFill>
          <a:blip r:embed="rId3"/>
          <a:stretch>
            <a:fillRect/>
          </a:stretch>
        </p:blipFill>
        <p:spPr>
          <a:xfrm>
            <a:off x="6786578" y="1071546"/>
            <a:ext cx="2143125" cy="5000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857232"/>
            <a:ext cx="9144000" cy="5816977"/>
          </a:xfrm>
          <a:prstGeom prst="rect">
            <a:avLst/>
          </a:prstGeom>
        </p:spPr>
        <p:txBody>
          <a:bodyPr wrap="square">
            <a:spAutoFit/>
          </a:bodyPr>
          <a:lstStyle/>
          <a:p>
            <a:pPr algn="l"/>
            <a:r>
              <a:rPr lang="en-US" sz="3600" b="1" dirty="0" smtClean="0">
                <a:solidFill>
                  <a:srgbClr val="FF0066"/>
                </a:solidFill>
              </a:rPr>
              <a:t>Regulation of GFR</a:t>
            </a:r>
          </a:p>
          <a:p>
            <a:pPr algn="l"/>
            <a:r>
              <a:rPr lang="en-US" sz="2400" dirty="0" smtClean="0"/>
              <a:t> </a:t>
            </a:r>
            <a:r>
              <a:rPr lang="en-US" sz="2400" b="1" dirty="0" smtClean="0">
                <a:solidFill>
                  <a:srgbClr val="0070C0"/>
                </a:solidFill>
              </a:rPr>
              <a:t>Neural regulation </a:t>
            </a:r>
            <a:r>
              <a:rPr lang="en-US" sz="2400" b="1" dirty="0" smtClean="0"/>
              <a:t>where sympathetic nerves , </a:t>
            </a:r>
            <a:r>
              <a:rPr lang="en-US" sz="2400" dirty="0" smtClean="0"/>
              <a:t>can cause the constriction or relaxation of the afferent arteriole , resulting in a change of GFR.</a:t>
            </a:r>
          </a:p>
          <a:p>
            <a:pPr algn="l"/>
            <a:r>
              <a:rPr lang="en-US" sz="2400" dirty="0" smtClean="0"/>
              <a:t> </a:t>
            </a:r>
            <a:r>
              <a:rPr lang="en-US" sz="2400" b="1" dirty="0" smtClean="0">
                <a:solidFill>
                  <a:srgbClr val="0070C0"/>
                </a:solidFill>
              </a:rPr>
              <a:t>Renal </a:t>
            </a:r>
            <a:r>
              <a:rPr lang="en-US" sz="2400" b="1" dirty="0" err="1" smtClean="0">
                <a:solidFill>
                  <a:srgbClr val="0070C0"/>
                </a:solidFill>
              </a:rPr>
              <a:t>autoregulation</a:t>
            </a:r>
            <a:r>
              <a:rPr lang="en-US" sz="2400" b="1" dirty="0" smtClean="0">
                <a:solidFill>
                  <a:srgbClr val="0070C0"/>
                </a:solidFill>
              </a:rPr>
              <a:t> </a:t>
            </a:r>
            <a:r>
              <a:rPr lang="en-US" sz="2400" b="1" dirty="0" smtClean="0"/>
              <a:t>where the </a:t>
            </a:r>
            <a:r>
              <a:rPr lang="en-US" sz="2400" b="1" dirty="0" err="1" smtClean="0"/>
              <a:t>juxtaglomerular</a:t>
            </a:r>
            <a:r>
              <a:rPr lang="en-US" sz="2400" b="1" dirty="0" smtClean="0"/>
              <a:t> apparatus</a:t>
            </a:r>
          </a:p>
          <a:p>
            <a:pPr algn="l"/>
            <a:r>
              <a:rPr lang="en-US" sz="2400" b="1" dirty="0" smtClean="0"/>
              <a:t>(JGA) secretes </a:t>
            </a:r>
            <a:r>
              <a:rPr lang="en-US" sz="2400" dirty="0" smtClean="0"/>
              <a:t>vasoconstriction substances to either afferent arteriole, in response to GFR changes and </a:t>
            </a:r>
            <a:r>
              <a:rPr lang="en-US" sz="2400" dirty="0" err="1" smtClean="0"/>
              <a:t>NaCl</a:t>
            </a:r>
            <a:r>
              <a:rPr lang="en-US" sz="2400" dirty="0" smtClean="0"/>
              <a:t> levels.</a:t>
            </a:r>
          </a:p>
          <a:p>
            <a:pPr algn="l"/>
            <a:r>
              <a:rPr lang="en-US" sz="2400" dirty="0" smtClean="0"/>
              <a:t> </a:t>
            </a:r>
            <a:r>
              <a:rPr lang="en-US" sz="2400" b="1" dirty="0" smtClean="0">
                <a:solidFill>
                  <a:srgbClr val="0070C0"/>
                </a:solidFill>
              </a:rPr>
              <a:t>Hormonal regulation</a:t>
            </a:r>
            <a:r>
              <a:rPr lang="en-US" sz="2400" b="1" dirty="0" smtClean="0"/>
              <a:t> involves the JGA secreting a hormone called </a:t>
            </a:r>
            <a:r>
              <a:rPr lang="en-US" sz="2400" b="1" dirty="0" err="1" smtClean="0"/>
              <a:t>renin</a:t>
            </a:r>
            <a:r>
              <a:rPr lang="en-US" sz="2400" b="1" dirty="0" smtClean="0"/>
              <a:t> which activates an inactive hormone from the liver called </a:t>
            </a:r>
            <a:r>
              <a:rPr lang="en-US" sz="2400" b="1" dirty="0" err="1" smtClean="0"/>
              <a:t>anigotensinogen</a:t>
            </a:r>
            <a:r>
              <a:rPr lang="en-US" sz="2400" b="1" dirty="0" smtClean="0"/>
              <a:t> , resulting in an active hormone (</a:t>
            </a:r>
            <a:r>
              <a:rPr lang="en-US" sz="2400" b="1" dirty="0" err="1" smtClean="0"/>
              <a:t>angiotenesin</a:t>
            </a:r>
            <a:r>
              <a:rPr lang="en-US" sz="2400" b="1" dirty="0" smtClean="0"/>
              <a:t> I) </a:t>
            </a:r>
            <a:r>
              <a:rPr lang="en-US" sz="2400" dirty="0" smtClean="0"/>
              <a:t>which will be converted to </a:t>
            </a:r>
            <a:r>
              <a:rPr lang="en-US" sz="2400" b="1" dirty="0" err="1" smtClean="0"/>
              <a:t>angiotensin</a:t>
            </a:r>
            <a:r>
              <a:rPr lang="en-US" sz="2400" b="1" dirty="0" smtClean="0"/>
              <a:t> II by the </a:t>
            </a:r>
            <a:r>
              <a:rPr lang="en-US" sz="2400" b="1" dirty="0" err="1" smtClean="0"/>
              <a:t>angiotensin</a:t>
            </a:r>
            <a:r>
              <a:rPr lang="en-US" sz="2400" b="1" dirty="0" smtClean="0"/>
              <a:t> </a:t>
            </a:r>
            <a:r>
              <a:rPr lang="en-US" sz="2400" dirty="0" smtClean="0"/>
              <a:t>converting enzyme (ACE) [released from the lungs]. </a:t>
            </a:r>
            <a:r>
              <a:rPr lang="en-US" sz="2400" dirty="0" err="1" smtClean="0"/>
              <a:t>Angiotensin</a:t>
            </a:r>
            <a:r>
              <a:rPr lang="en-US" sz="2400" dirty="0" smtClean="0"/>
              <a:t> II causes constriction of afferent arteriole &amp; release of </a:t>
            </a:r>
            <a:r>
              <a:rPr lang="en-US" sz="2400" b="1" dirty="0" err="1" smtClean="0"/>
              <a:t>Aldosterone</a:t>
            </a:r>
            <a:r>
              <a:rPr lang="en-US" sz="2400" b="1" dirty="0" smtClean="0"/>
              <a:t> </a:t>
            </a:r>
            <a:r>
              <a:rPr lang="en-US" sz="2400" dirty="0" smtClean="0"/>
              <a:t>from adrenal cortex which leads to salt &amp; water </a:t>
            </a:r>
            <a:r>
              <a:rPr lang="en-US" sz="2400" dirty="0" err="1" smtClean="0"/>
              <a:t>retension</a:t>
            </a:r>
            <a:r>
              <a:rPr lang="en-US"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240804"/>
            <a:ext cx="9144000" cy="6617196"/>
          </a:xfrm>
          <a:prstGeom prst="rect">
            <a:avLst/>
          </a:prstGeom>
        </p:spPr>
        <p:txBody>
          <a:bodyPr wrap="square">
            <a:spAutoFit/>
          </a:bodyPr>
          <a:lstStyle/>
          <a:p>
            <a:pPr algn="ctr"/>
            <a:r>
              <a:rPr lang="en-US" sz="3200" b="1" dirty="0" smtClean="0">
                <a:solidFill>
                  <a:srgbClr val="FF0000"/>
                </a:solidFill>
              </a:rPr>
              <a:t>Tubular </a:t>
            </a:r>
            <a:r>
              <a:rPr lang="en-US" sz="3200" b="1" dirty="0" err="1" smtClean="0">
                <a:solidFill>
                  <a:srgbClr val="FF0000"/>
                </a:solidFill>
              </a:rPr>
              <a:t>Reabsorption</a:t>
            </a:r>
            <a:endParaRPr lang="en-US" sz="3200" b="1" dirty="0" smtClean="0">
              <a:solidFill>
                <a:srgbClr val="FF0000"/>
              </a:solidFill>
            </a:endParaRPr>
          </a:p>
          <a:p>
            <a:pPr algn="l"/>
            <a:r>
              <a:rPr lang="en-US" sz="2400" dirty="0" smtClean="0"/>
              <a:t> </a:t>
            </a:r>
            <a:r>
              <a:rPr lang="en-US" sz="2800" dirty="0" smtClean="0"/>
              <a:t>The kidney must have mechanisms for </a:t>
            </a:r>
            <a:r>
              <a:rPr lang="en-US" sz="2800" dirty="0" err="1" smtClean="0"/>
              <a:t>reabsorption</a:t>
            </a:r>
            <a:r>
              <a:rPr lang="en-US" sz="2800" dirty="0" smtClean="0"/>
              <a:t> of the many solutes (Na, K, </a:t>
            </a:r>
            <a:r>
              <a:rPr lang="en-US" sz="2800" dirty="0" err="1" smtClean="0"/>
              <a:t>glucose,chloride</a:t>
            </a:r>
            <a:r>
              <a:rPr lang="en-US" sz="2800" dirty="0" smtClean="0"/>
              <a:t>) and H2O that it filters each day or in a matter of minutes we would by depleted of all these substances.</a:t>
            </a:r>
          </a:p>
          <a:p>
            <a:pPr algn="l"/>
            <a:r>
              <a:rPr lang="en-US" sz="2800" dirty="0" smtClean="0"/>
              <a:t> substances are selectively reabsorbed from the </a:t>
            </a:r>
            <a:r>
              <a:rPr lang="en-US" sz="2800" dirty="0" err="1" smtClean="0"/>
              <a:t>glomerular</a:t>
            </a:r>
            <a:r>
              <a:rPr lang="en-US" sz="2800" dirty="0" smtClean="0"/>
              <a:t>  filtrate.</a:t>
            </a:r>
          </a:p>
          <a:p>
            <a:pPr algn="l"/>
            <a:r>
              <a:rPr lang="en-US" sz="2800" dirty="0" smtClean="0"/>
              <a:t> The </a:t>
            </a:r>
            <a:r>
              <a:rPr lang="en-US" sz="2800" dirty="0" err="1" smtClean="0"/>
              <a:t>preritubular</a:t>
            </a:r>
            <a:r>
              <a:rPr lang="en-US" sz="2800" dirty="0" smtClean="0"/>
              <a:t> capillary is adapted </a:t>
            </a:r>
            <a:r>
              <a:rPr lang="en-US" sz="2800" dirty="0" smtClean="0">
                <a:solidFill>
                  <a:srgbClr val="FF0000"/>
                </a:solidFill>
              </a:rPr>
              <a:t>for </a:t>
            </a:r>
            <a:r>
              <a:rPr lang="en-US" sz="2800" dirty="0" err="1" smtClean="0">
                <a:solidFill>
                  <a:srgbClr val="FF0000"/>
                </a:solidFill>
              </a:rPr>
              <a:t>reabsorptio</a:t>
            </a:r>
            <a:r>
              <a:rPr lang="en-US" sz="2800" dirty="0" err="1" smtClean="0"/>
              <a:t>n</a:t>
            </a:r>
            <a:r>
              <a:rPr lang="en-US" sz="2800" dirty="0" smtClean="0"/>
              <a:t>. It carries low pressure blood &amp; is very permeable. Most </a:t>
            </a:r>
            <a:r>
              <a:rPr lang="en-US" sz="2800" dirty="0" err="1" smtClean="0"/>
              <a:t>reabsorption</a:t>
            </a:r>
            <a:r>
              <a:rPr lang="en-US" sz="2800" dirty="0" smtClean="0"/>
              <a:t> (70%), occurs in the proximal tubule.</a:t>
            </a:r>
          </a:p>
          <a:p>
            <a:pPr algn="l"/>
            <a:r>
              <a:rPr lang="en-US" sz="2800" dirty="0" smtClean="0"/>
              <a:t> Different modes of transport reabsorbs various substances in particular segments of renal tubule .</a:t>
            </a:r>
          </a:p>
          <a:p>
            <a:pPr algn="l"/>
            <a:r>
              <a:rPr lang="en-US" sz="2800" dirty="0" smtClean="0"/>
              <a:t> </a:t>
            </a:r>
            <a:r>
              <a:rPr lang="en-US" sz="2800" dirty="0" smtClean="0">
                <a:solidFill>
                  <a:srgbClr val="0070C0"/>
                </a:solidFill>
              </a:rPr>
              <a:t>Glucose and amino acids by active transport. H2O is reabsorbed by osmosis. proteins are reabsorbed by </a:t>
            </a:r>
            <a:r>
              <a:rPr lang="en-US" sz="2800" dirty="0" err="1" smtClean="0">
                <a:solidFill>
                  <a:srgbClr val="0070C0"/>
                </a:solidFill>
              </a:rPr>
              <a:t>pinocytosis</a:t>
            </a:r>
            <a:endParaRPr lang="en-US" sz="2800" dirty="0">
              <a:solidFill>
                <a:srgbClr val="0070C0"/>
              </a:solidFill>
            </a:endParaRPr>
          </a:p>
        </p:txBody>
      </p:sp>
    </p:spTree>
  </p:cSld>
  <p:clrMapOvr>
    <a:masterClrMapping/>
  </p:clrMapOvr>
  <p:transition>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214290"/>
            <a:ext cx="6858000" cy="6124754"/>
          </a:xfrm>
          <a:prstGeom prst="rect">
            <a:avLst/>
          </a:prstGeom>
        </p:spPr>
        <p:txBody>
          <a:bodyPr wrap="square">
            <a:spAutoFit/>
          </a:bodyPr>
          <a:lstStyle/>
          <a:p>
            <a:pPr algn="l"/>
            <a:r>
              <a:rPr lang="en-US" sz="2800" b="1" dirty="0" smtClean="0">
                <a:solidFill>
                  <a:srgbClr val="FF0000"/>
                </a:solidFill>
              </a:rPr>
              <a:t>Water </a:t>
            </a:r>
            <a:r>
              <a:rPr lang="en-US" sz="2800" b="1" dirty="0" err="1" smtClean="0">
                <a:solidFill>
                  <a:srgbClr val="FF0000"/>
                </a:solidFill>
              </a:rPr>
              <a:t>Reabsorption</a:t>
            </a:r>
            <a:r>
              <a:rPr lang="en-US" sz="2800" b="1" dirty="0" smtClean="0">
                <a:solidFill>
                  <a:srgbClr val="FF0000"/>
                </a:solidFill>
              </a:rPr>
              <a:t> (Proximal Tubule)</a:t>
            </a:r>
          </a:p>
          <a:p>
            <a:pPr algn="l"/>
            <a:r>
              <a:rPr lang="en-US" sz="2800" dirty="0" smtClean="0"/>
              <a:t> Na+ and K+ ions are</a:t>
            </a:r>
          </a:p>
          <a:p>
            <a:pPr algn="l"/>
            <a:r>
              <a:rPr lang="en-US" sz="2800" dirty="0" smtClean="0"/>
              <a:t>reabsorbed by active </a:t>
            </a:r>
          </a:p>
          <a:p>
            <a:pPr algn="l"/>
            <a:r>
              <a:rPr lang="en-US" sz="2800" dirty="0" smtClean="0"/>
              <a:t>transport .</a:t>
            </a:r>
          </a:p>
          <a:p>
            <a:pPr algn="l"/>
            <a:r>
              <a:rPr lang="en-US" sz="2800" dirty="0" smtClean="0"/>
              <a:t> Negatively charged ions are</a:t>
            </a:r>
          </a:p>
          <a:p>
            <a:pPr algn="l"/>
            <a:r>
              <a:rPr lang="en-US" sz="2800" dirty="0" smtClean="0"/>
              <a:t>attracted to positively</a:t>
            </a:r>
          </a:p>
          <a:p>
            <a:pPr algn="l"/>
            <a:r>
              <a:rPr lang="en-US" sz="2800" dirty="0" smtClean="0"/>
              <a:t>charged ions (passive</a:t>
            </a:r>
          </a:p>
          <a:p>
            <a:pPr algn="l"/>
            <a:r>
              <a:rPr lang="en-US" sz="2800" dirty="0" smtClean="0"/>
              <a:t>transport) </a:t>
            </a:r>
          </a:p>
          <a:p>
            <a:pPr algn="l"/>
            <a:r>
              <a:rPr lang="en-US" sz="2800" dirty="0" smtClean="0"/>
              <a:t> As the concentration of ions</a:t>
            </a:r>
          </a:p>
          <a:p>
            <a:pPr algn="l"/>
            <a:r>
              <a:rPr lang="en-US" sz="2800" dirty="0" smtClean="0"/>
              <a:t>(solute) increases in plasma,</a:t>
            </a:r>
          </a:p>
          <a:p>
            <a:pPr algn="l"/>
            <a:r>
              <a:rPr lang="en-US" sz="2800" dirty="0" smtClean="0"/>
              <a:t>osmotic pressure increases .</a:t>
            </a:r>
          </a:p>
          <a:p>
            <a:pPr algn="l"/>
            <a:r>
              <a:rPr lang="en-US" sz="2800" dirty="0" smtClean="0"/>
              <a:t> Water (70%) moves from</a:t>
            </a:r>
          </a:p>
          <a:p>
            <a:pPr algn="l"/>
            <a:r>
              <a:rPr lang="en-US" sz="2800" dirty="0" smtClean="0"/>
              <a:t>renal tubule to capillary by</a:t>
            </a:r>
          </a:p>
          <a:p>
            <a:pPr algn="l"/>
            <a:r>
              <a:rPr lang="en-US" sz="2800" dirty="0" smtClean="0"/>
              <a:t>osmosis ( passive transport).</a:t>
            </a:r>
            <a:endParaRPr lang="en-US" sz="2800" dirty="0"/>
          </a:p>
        </p:txBody>
      </p:sp>
      <p:pic>
        <p:nvPicPr>
          <p:cNvPr id="6" name="Picture 4" descr="http://legacy.owensboro.kctcs.edu/gcaplan/anat2/notes/Image39.gif"/>
          <p:cNvPicPr>
            <a:picLocks noChangeAspect="1" noChangeArrowheads="1"/>
          </p:cNvPicPr>
          <p:nvPr/>
        </p:nvPicPr>
        <p:blipFill>
          <a:blip r:embed="rId3"/>
          <a:srcRect l="37121" t="-1449" b="4348"/>
          <a:stretch>
            <a:fillRect/>
          </a:stretch>
        </p:blipFill>
        <p:spPr bwMode="auto">
          <a:xfrm>
            <a:off x="4666703" y="571480"/>
            <a:ext cx="4477297" cy="6143644"/>
          </a:xfrm>
          <a:prstGeom prst="rect">
            <a:avLst/>
          </a:prstGeom>
          <a:noFill/>
        </p:spPr>
      </p:pic>
    </p:spTree>
  </p:cSld>
  <p:clrMapOvr>
    <a:masterClrMapping/>
  </p:clrMapOvr>
  <p:transition>
    <p:blinds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71502" y="714356"/>
            <a:ext cx="9215502" cy="5693866"/>
          </a:xfrm>
          <a:prstGeom prst="rect">
            <a:avLst/>
          </a:prstGeom>
        </p:spPr>
        <p:txBody>
          <a:bodyPr wrap="square">
            <a:spAutoFit/>
          </a:bodyPr>
          <a:lstStyle/>
          <a:p>
            <a:pPr algn="ctr"/>
            <a:r>
              <a:rPr lang="en-US" sz="4400" b="1" dirty="0" smtClean="0">
                <a:solidFill>
                  <a:srgbClr val="FF0000"/>
                </a:solidFill>
              </a:rPr>
              <a:t>In the loop of </a:t>
            </a:r>
            <a:r>
              <a:rPr lang="en-US" sz="4400" b="1" dirty="0" err="1" smtClean="0">
                <a:solidFill>
                  <a:srgbClr val="FF0000"/>
                </a:solidFill>
              </a:rPr>
              <a:t>henle</a:t>
            </a:r>
            <a:endParaRPr lang="en-US" sz="4400" b="1" dirty="0" smtClean="0">
              <a:solidFill>
                <a:srgbClr val="FF0000"/>
              </a:solidFill>
            </a:endParaRPr>
          </a:p>
          <a:p>
            <a:pPr algn="l"/>
            <a:r>
              <a:rPr lang="en-US" sz="3200" dirty="0" smtClean="0"/>
              <a:t> </a:t>
            </a:r>
            <a:r>
              <a:rPr lang="en-US" sz="3200" b="1" dirty="0" smtClean="0"/>
              <a:t>A. Fluid enters the descending limb of the loop</a:t>
            </a:r>
            <a:r>
              <a:rPr lang="en-US" sz="3200" b="1" dirty="0" smtClean="0"/>
              <a:t>.</a:t>
            </a:r>
          </a:p>
          <a:p>
            <a:pPr algn="l"/>
            <a:r>
              <a:rPr lang="en-US" sz="3200" b="1" dirty="0" smtClean="0"/>
              <a:t> </a:t>
            </a:r>
            <a:r>
              <a:rPr lang="en-US" sz="3200" b="1" dirty="0" smtClean="0"/>
              <a:t>At each horizontal level </a:t>
            </a:r>
            <a:r>
              <a:rPr lang="en-US" sz="3200" b="1" dirty="0" err="1" smtClean="0"/>
              <a:t>Cl</a:t>
            </a:r>
            <a:r>
              <a:rPr lang="en-US" sz="3200" b="1" dirty="0" smtClean="0"/>
              <a:t>- is actively transported </a:t>
            </a:r>
            <a:r>
              <a:rPr lang="en-US" sz="3200" b="1" dirty="0" smtClean="0"/>
              <a:t>out </a:t>
            </a:r>
            <a:r>
              <a:rPr lang="en-US" sz="3200" b="1" dirty="0" smtClean="0"/>
              <a:t>of the ascending limb into the ISF.</a:t>
            </a:r>
          </a:p>
          <a:p>
            <a:pPr algn="l"/>
            <a:r>
              <a:rPr lang="en-US" sz="3200" b="1" dirty="0" smtClean="0"/>
              <a:t>Na</a:t>
            </a:r>
            <a:r>
              <a:rPr lang="en-US" sz="3200" b="1" dirty="0" smtClean="0"/>
              <a:t>+ follows &amp; diffuses out of the ascending limb into the ISF. H2O can not leave the ascending limb. Thus, the </a:t>
            </a:r>
            <a:r>
              <a:rPr lang="en-US" sz="3200" b="1" dirty="0" err="1" smtClean="0"/>
              <a:t>osmolarity</a:t>
            </a:r>
            <a:r>
              <a:rPr lang="en-US" sz="3200" b="1" dirty="0" smtClean="0"/>
              <a:t> of fluid in the ascending limb </a:t>
            </a:r>
            <a:r>
              <a:rPr lang="en-US" sz="3200" b="1" dirty="0" err="1" smtClean="0"/>
              <a:t>decreses</a:t>
            </a:r>
            <a:r>
              <a:rPr lang="en-US" sz="3200" b="1" dirty="0" smtClean="0"/>
              <a:t> as </a:t>
            </a:r>
            <a:r>
              <a:rPr lang="en-US" sz="3200" b="1" dirty="0" smtClean="0"/>
              <a:t>you go up. </a:t>
            </a:r>
          </a:p>
          <a:p>
            <a:pPr algn="l"/>
            <a:r>
              <a:rPr lang="en-US" sz="3200" b="1" dirty="0" smtClean="0"/>
              <a:t>It increases as you go deeper in the medulla</a:t>
            </a:r>
            <a:r>
              <a:rPr lang="en-US" sz="3200" dirty="0" smtClean="0"/>
              <a:t>.</a:t>
            </a:r>
            <a:endParaRPr lang="en-US" sz="3200" dirty="0"/>
          </a:p>
        </p:txBody>
      </p:sp>
    </p:spTree>
  </p:cSld>
  <p:clrMapOvr>
    <a:masterClrMapping/>
  </p:clrMapOvr>
  <p:transition>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14356"/>
            <a:ext cx="9144000" cy="5509200"/>
          </a:xfrm>
          <a:prstGeom prst="rect">
            <a:avLst/>
          </a:prstGeom>
        </p:spPr>
        <p:txBody>
          <a:bodyPr wrap="square">
            <a:spAutoFit/>
          </a:bodyPr>
          <a:lstStyle/>
          <a:p>
            <a:pPr algn="l"/>
            <a:r>
              <a:rPr lang="en-US" sz="3200" b="1" dirty="0" smtClean="0"/>
              <a:t>The descending limb is permeable to H2O. Water moves passively out of the descending limb into the ISF.</a:t>
            </a:r>
          </a:p>
          <a:p>
            <a:pPr algn="l"/>
            <a:r>
              <a:rPr lang="en-US" sz="3200" b="1" dirty="0" smtClean="0"/>
              <a:t> This causes the conc. of </a:t>
            </a:r>
            <a:r>
              <a:rPr lang="en-US" sz="3200" b="1" dirty="0" err="1" smtClean="0"/>
              <a:t>Nacl</a:t>
            </a:r>
            <a:r>
              <a:rPr lang="en-US" sz="3200" b="1" dirty="0" smtClean="0"/>
              <a:t> in the descending limb to</a:t>
            </a:r>
          </a:p>
          <a:p>
            <a:pPr algn="l"/>
            <a:r>
              <a:rPr lang="en-US" sz="3200" b="1" dirty="0" smtClean="0"/>
              <a:t>increase, and this fluid also increases in </a:t>
            </a:r>
            <a:r>
              <a:rPr lang="en-US" sz="3200" b="1" dirty="0" err="1" smtClean="0"/>
              <a:t>osmolarity</a:t>
            </a:r>
            <a:r>
              <a:rPr lang="en-US" sz="3200" b="1" dirty="0" smtClean="0"/>
              <a:t> .</a:t>
            </a:r>
          </a:p>
          <a:p>
            <a:pPr algn="l"/>
            <a:r>
              <a:rPr lang="en-US" sz="3200" b="1" dirty="0" smtClean="0"/>
              <a:t> </a:t>
            </a:r>
            <a:r>
              <a:rPr lang="en-US" sz="3200" b="1" dirty="0" smtClean="0">
                <a:solidFill>
                  <a:srgbClr val="FF0000"/>
                </a:solidFill>
              </a:rPr>
              <a:t>The net overall result is that an </a:t>
            </a:r>
            <a:r>
              <a:rPr lang="en-US" sz="3200" b="1" dirty="0" err="1" smtClean="0">
                <a:solidFill>
                  <a:srgbClr val="FF0000"/>
                </a:solidFill>
              </a:rPr>
              <a:t>osmolar</a:t>
            </a:r>
            <a:r>
              <a:rPr lang="en-US" sz="3200" b="1" dirty="0" smtClean="0">
                <a:solidFill>
                  <a:srgbClr val="FF0000"/>
                </a:solidFill>
              </a:rPr>
              <a:t> gradient </a:t>
            </a:r>
            <a:r>
              <a:rPr lang="en-US" sz="3200" b="1" dirty="0" smtClean="0">
                <a:solidFill>
                  <a:srgbClr val="FF0000"/>
                </a:solidFill>
              </a:rPr>
              <a:t>is established </a:t>
            </a:r>
            <a:r>
              <a:rPr lang="en-US" sz="3200" b="1" dirty="0" smtClean="0">
                <a:solidFill>
                  <a:srgbClr val="FF0000"/>
                </a:solidFill>
              </a:rPr>
              <a:t>in the ISF as one progresses from </a:t>
            </a:r>
            <a:r>
              <a:rPr lang="en-US" sz="3200" b="1" dirty="0" smtClean="0">
                <a:solidFill>
                  <a:srgbClr val="FF0000"/>
                </a:solidFill>
              </a:rPr>
              <a:t>the beginning </a:t>
            </a:r>
            <a:r>
              <a:rPr lang="en-US" sz="3200" b="1" dirty="0" smtClean="0">
                <a:solidFill>
                  <a:srgbClr val="FF0000"/>
                </a:solidFill>
              </a:rPr>
              <a:t>to the end in the loop of </a:t>
            </a:r>
            <a:r>
              <a:rPr lang="en-US" sz="3200" b="1" dirty="0" err="1" smtClean="0">
                <a:solidFill>
                  <a:srgbClr val="FF0000"/>
                </a:solidFill>
              </a:rPr>
              <a:t>Henle</a:t>
            </a:r>
            <a:r>
              <a:rPr lang="en-US" sz="2000" b="1" dirty="0" smtClean="0"/>
              <a:t>.</a:t>
            </a:r>
            <a:endParaRPr lang="en-US" sz="2000" b="1" dirty="0"/>
          </a:p>
        </p:txBody>
      </p:sp>
      <p:sp>
        <p:nvSpPr>
          <p:cNvPr id="4" name="Rectangle 3"/>
          <p:cNvSpPr/>
          <p:nvPr/>
        </p:nvSpPr>
        <p:spPr>
          <a:xfrm>
            <a:off x="0" y="3786190"/>
            <a:ext cx="8929718" cy="369332"/>
          </a:xfrm>
          <a:prstGeom prst="rect">
            <a:avLst/>
          </a:prstGeom>
        </p:spPr>
        <p:txBody>
          <a:bodyPr wrap="square">
            <a:spAutoFit/>
          </a:bodyPr>
          <a:lstStyle/>
          <a:p>
            <a:pPr algn="l"/>
            <a:r>
              <a:rPr lang="en-US"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1000108"/>
            <a:ext cx="9144000" cy="4524315"/>
          </a:xfrm>
          <a:prstGeom prst="rect">
            <a:avLst/>
          </a:prstGeom>
        </p:spPr>
        <p:txBody>
          <a:bodyPr wrap="square">
            <a:spAutoFit/>
          </a:bodyPr>
          <a:lstStyle/>
          <a:p>
            <a:pPr algn="l"/>
            <a:r>
              <a:rPr lang="en-US" sz="3600" b="1" dirty="0" smtClean="0"/>
              <a:t>Thus, more fluid has been reabsorbed from the original volume of </a:t>
            </a:r>
            <a:r>
              <a:rPr lang="en-US" sz="3600" b="1" dirty="0" err="1" smtClean="0"/>
              <a:t>glomerular</a:t>
            </a:r>
            <a:r>
              <a:rPr lang="en-US" sz="3600" b="1" dirty="0" smtClean="0"/>
              <a:t> filtrate.</a:t>
            </a:r>
          </a:p>
          <a:p>
            <a:pPr algn="l"/>
            <a:r>
              <a:rPr lang="en-US" sz="3600" b="1" dirty="0" smtClean="0"/>
              <a:t> The loop has actually placed more solute than H2O into the </a:t>
            </a:r>
            <a:r>
              <a:rPr lang="en-US" sz="3600" b="1" dirty="0" err="1" smtClean="0"/>
              <a:t>medullary</a:t>
            </a:r>
            <a:r>
              <a:rPr lang="en-US" sz="3600" b="1" dirty="0" smtClean="0"/>
              <a:t> interstitial space and so as fluid leaves the loop and enter the DCT it is </a:t>
            </a:r>
            <a:r>
              <a:rPr lang="en-US" sz="3600" b="1" dirty="0" err="1" smtClean="0"/>
              <a:t>hypoosmotic</a:t>
            </a:r>
            <a:r>
              <a:rPr lang="en-US" sz="3600" b="1" dirty="0" smtClean="0"/>
              <a:t> to plasma</a:t>
            </a:r>
            <a:r>
              <a:rPr lang="en-US" dirty="0" smtClean="0"/>
              <a:t> </a:t>
            </a:r>
            <a:endParaRPr lang="en-US" dirty="0"/>
          </a:p>
        </p:txBody>
      </p:sp>
    </p:spTree>
  </p:cSld>
  <p:clrMapOvr>
    <a:masterClrMapping/>
  </p:clrMapOvr>
  <p:transition>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42901" y="0"/>
            <a:ext cx="9186901" cy="6858000"/>
          </a:xfrm>
          <a:prstGeom prst="rect">
            <a:avLst/>
          </a:prstGeom>
          <a:noFill/>
          <a:ln w="9525">
            <a:noFill/>
            <a:miter lim="800000"/>
            <a:headEnd/>
            <a:tailEnd/>
          </a:ln>
          <a:effectLst/>
        </p:spPr>
      </p:pic>
    </p:spTree>
  </p:cSld>
  <p:clrMapOvr>
    <a:masterClrMapping/>
  </p:clrMapOvr>
  <p:transition>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0" y="354056"/>
            <a:ext cx="9144000" cy="6555641"/>
          </a:xfrm>
          <a:prstGeom prst="rect">
            <a:avLst/>
          </a:prstGeom>
        </p:spPr>
        <p:txBody>
          <a:bodyPr wrap="square">
            <a:spAutoFit/>
          </a:bodyPr>
          <a:lstStyle/>
          <a:p>
            <a:pPr algn="ctr"/>
            <a:r>
              <a:rPr lang="en-US" sz="3600" b="1" dirty="0" smtClean="0">
                <a:solidFill>
                  <a:srgbClr val="C00000"/>
                </a:solidFill>
              </a:rPr>
              <a:t>Countercurrent Mechanism</a:t>
            </a:r>
          </a:p>
          <a:p>
            <a:pPr algn="l"/>
            <a:r>
              <a:rPr lang="en-US" sz="2400" dirty="0" smtClean="0"/>
              <a:t>  </a:t>
            </a:r>
            <a:r>
              <a:rPr lang="en-US" sz="2400" b="1" dirty="0" smtClean="0"/>
              <a:t>it is mechanism of urine concentration depending on production and </a:t>
            </a:r>
            <a:r>
              <a:rPr lang="en-US" sz="2400" b="1" dirty="0" err="1" smtClean="0"/>
              <a:t>maintanance</a:t>
            </a:r>
            <a:r>
              <a:rPr lang="en-US" sz="2400" b="1" dirty="0" smtClean="0"/>
              <a:t> of </a:t>
            </a:r>
            <a:r>
              <a:rPr lang="en-US" sz="2400" b="1" dirty="0" err="1" smtClean="0"/>
              <a:t>hyperosmolarity</a:t>
            </a:r>
            <a:r>
              <a:rPr lang="en-US" sz="2400" b="1" dirty="0" smtClean="0"/>
              <a:t> of </a:t>
            </a:r>
            <a:r>
              <a:rPr lang="en-US" sz="2400" b="1" dirty="0" err="1" smtClean="0"/>
              <a:t>medulary</a:t>
            </a:r>
            <a:r>
              <a:rPr lang="en-US" sz="2400" b="1" dirty="0" smtClean="0"/>
              <a:t> </a:t>
            </a:r>
            <a:r>
              <a:rPr lang="en-US" sz="2400" b="1" dirty="0" smtClean="0"/>
              <a:t> </a:t>
            </a:r>
            <a:r>
              <a:rPr lang="en-US" sz="2400" b="1" dirty="0" err="1" smtClean="0"/>
              <a:t>interstitium</a:t>
            </a:r>
            <a:r>
              <a:rPr lang="en-US" sz="2400" b="1" dirty="0" smtClean="0"/>
              <a:t> </a:t>
            </a:r>
            <a:r>
              <a:rPr lang="en-US" sz="2400" b="1" dirty="0" smtClean="0"/>
              <a:t> </a:t>
            </a:r>
          </a:p>
          <a:p>
            <a:pPr algn="l"/>
            <a:r>
              <a:rPr lang="en-US" sz="2400" b="1" dirty="0" smtClean="0"/>
              <a:t>The </a:t>
            </a:r>
            <a:r>
              <a:rPr lang="en-US" sz="2400" b="1" dirty="0" smtClean="0"/>
              <a:t>fluid entering the </a:t>
            </a:r>
            <a:r>
              <a:rPr lang="en-US" sz="2400" b="1" dirty="0" smtClean="0">
                <a:solidFill>
                  <a:srgbClr val="FF0000"/>
                </a:solidFill>
              </a:rPr>
              <a:t>loop of </a:t>
            </a:r>
            <a:r>
              <a:rPr lang="en-US" sz="2400" b="1" dirty="0" err="1" smtClean="0">
                <a:solidFill>
                  <a:srgbClr val="FF0000"/>
                </a:solidFill>
              </a:rPr>
              <a:t>Henle</a:t>
            </a:r>
            <a:r>
              <a:rPr lang="en-US" sz="2400" b="1" dirty="0" smtClean="0">
                <a:solidFill>
                  <a:srgbClr val="FF0000"/>
                </a:solidFill>
              </a:rPr>
              <a:t> </a:t>
            </a:r>
            <a:r>
              <a:rPr lang="en-US" sz="2400" b="1" dirty="0" smtClean="0"/>
              <a:t>has an </a:t>
            </a:r>
            <a:r>
              <a:rPr lang="en-US" sz="2400" b="1" dirty="0" err="1" smtClean="0"/>
              <a:t>osmolarity</a:t>
            </a:r>
            <a:r>
              <a:rPr lang="en-US" sz="2400" b="1" dirty="0" smtClean="0"/>
              <a:t> of 300mosm/l.</a:t>
            </a:r>
          </a:p>
          <a:p>
            <a:pPr algn="l"/>
            <a:r>
              <a:rPr lang="en-US" sz="2400" b="1" dirty="0" smtClean="0"/>
              <a:t> 2) Thus, a small horizontal gradient of 200 is established between the ascending and descending limbs .</a:t>
            </a:r>
          </a:p>
          <a:p>
            <a:pPr algn="l"/>
            <a:r>
              <a:rPr lang="en-US" sz="2400" b="1" dirty="0" smtClean="0"/>
              <a:t> 3) This occurs because of the characteristics of each portion of </a:t>
            </a:r>
            <a:r>
              <a:rPr lang="en-US" sz="2400" b="1" dirty="0" err="1" smtClean="0"/>
              <a:t>theloop</a:t>
            </a:r>
            <a:r>
              <a:rPr lang="en-US" sz="2400" b="1" dirty="0" smtClean="0"/>
              <a:t> </a:t>
            </a:r>
            <a:r>
              <a:rPr lang="en-US" sz="2400" b="1" dirty="0" smtClean="0"/>
              <a:t>:</a:t>
            </a:r>
          </a:p>
          <a:p>
            <a:pPr algn="l"/>
            <a:r>
              <a:rPr lang="en-US" sz="2400" b="1" dirty="0" smtClean="0"/>
              <a:t> The descending limb is very permeable to H2O (out) and</a:t>
            </a:r>
          </a:p>
          <a:p>
            <a:pPr algn="l"/>
            <a:r>
              <a:rPr lang="en-US" sz="2400" b="1" dirty="0" smtClean="0"/>
              <a:t>to Na+ and </a:t>
            </a:r>
            <a:r>
              <a:rPr lang="en-US" sz="2400" b="1" dirty="0" err="1" smtClean="0"/>
              <a:t>Cl</a:t>
            </a:r>
            <a:r>
              <a:rPr lang="en-US" sz="2400" b="1" dirty="0" smtClean="0"/>
              <a:t>- in). [</a:t>
            </a:r>
            <a:r>
              <a:rPr lang="en-US" sz="2400" b="1" dirty="0" err="1" smtClean="0"/>
              <a:t>Cl</a:t>
            </a:r>
            <a:r>
              <a:rPr lang="en-US" sz="2400" b="1" dirty="0" smtClean="0"/>
              <a:t>- follows Na+ because of electrical</a:t>
            </a:r>
          </a:p>
          <a:p>
            <a:pPr algn="l"/>
            <a:r>
              <a:rPr lang="en-US" sz="2400" b="1" dirty="0" smtClean="0"/>
              <a:t>attraction].</a:t>
            </a:r>
          </a:p>
          <a:p>
            <a:pPr algn="l"/>
            <a:r>
              <a:rPr lang="en-US" sz="2400" b="1" dirty="0" smtClean="0"/>
              <a:t> No Active transport of ions occurs here .</a:t>
            </a:r>
          </a:p>
          <a:p>
            <a:pPr algn="l"/>
            <a:r>
              <a:rPr lang="en-US" sz="2400" b="1" dirty="0" smtClean="0"/>
              <a:t> The Ascending limb is impermeable to H2O but actively</a:t>
            </a:r>
          </a:p>
          <a:p>
            <a:pPr algn="l"/>
            <a:r>
              <a:rPr lang="en-US" sz="2400" b="1" dirty="0" smtClean="0"/>
              <a:t>transports </a:t>
            </a:r>
            <a:r>
              <a:rPr lang="en-US" sz="2400" b="1" dirty="0" err="1" smtClean="0"/>
              <a:t>Cl</a:t>
            </a:r>
            <a:r>
              <a:rPr lang="en-US" sz="2400" b="1" dirty="0" smtClean="0"/>
              <a:t>- out of the tubular fluid into interstitial fluid,</a:t>
            </a:r>
          </a:p>
          <a:p>
            <a:pPr algn="l"/>
            <a:r>
              <a:rPr lang="en-US" sz="2400" b="1" dirty="0" smtClean="0"/>
              <a:t>with Na+ ion following passively</a:t>
            </a:r>
            <a:r>
              <a:rPr lang="en-US" dirty="0" smtClean="0"/>
              <a:t> .</a:t>
            </a:r>
            <a:endParaRPr lang="en-US" dirty="0"/>
          </a:p>
        </p:txBody>
      </p:sp>
    </p:spTree>
  </p:cSld>
  <p:clrMapOvr>
    <a:masterClrMapping/>
  </p:clrMapOvr>
  <p:transition>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0" y="214290"/>
            <a:ext cx="9144000" cy="6617196"/>
          </a:xfrm>
          <a:prstGeom prst="rect">
            <a:avLst/>
          </a:prstGeom>
        </p:spPr>
        <p:txBody>
          <a:bodyPr wrap="square">
            <a:spAutoFit/>
          </a:bodyPr>
          <a:lstStyle/>
          <a:p>
            <a:pPr algn="l"/>
            <a:endParaRPr lang="en-US" sz="2400" b="1" dirty="0" smtClean="0">
              <a:solidFill>
                <a:srgbClr val="FF0000"/>
              </a:solidFill>
            </a:endParaRPr>
          </a:p>
          <a:p>
            <a:pPr algn="l"/>
            <a:r>
              <a:rPr lang="en-US" sz="3200" b="1" dirty="0" smtClean="0">
                <a:solidFill>
                  <a:srgbClr val="C00000"/>
                </a:solidFill>
              </a:rPr>
              <a:t>T</a:t>
            </a:r>
            <a:r>
              <a:rPr lang="en-US" sz="3200" b="1" dirty="0" smtClean="0">
                <a:solidFill>
                  <a:srgbClr val="C00000"/>
                </a:solidFill>
              </a:rPr>
              <a:t>he distal convoluted tubule and collecting duct</a:t>
            </a:r>
            <a:r>
              <a:rPr lang="en-US" sz="2400" b="1" dirty="0" smtClean="0">
                <a:solidFill>
                  <a:srgbClr val="FF0000"/>
                </a:solidFill>
              </a:rPr>
              <a:t> </a:t>
            </a:r>
          </a:p>
          <a:p>
            <a:pPr algn="l"/>
            <a:r>
              <a:rPr lang="en-US" sz="2400" b="1" dirty="0" smtClean="0"/>
              <a:t>are impermeable to  H2O, so water may be excreted as dilute urine . </a:t>
            </a:r>
            <a:endParaRPr lang="en-US" sz="2400" b="1" dirty="0" smtClean="0"/>
          </a:p>
          <a:p>
            <a:pPr algn="l"/>
            <a:r>
              <a:rPr lang="en-US" sz="2400" b="1" dirty="0" smtClean="0"/>
              <a:t>If </a:t>
            </a:r>
            <a:r>
              <a:rPr lang="en-US" sz="2400" b="1" dirty="0" smtClean="0">
                <a:solidFill>
                  <a:srgbClr val="FF0000"/>
                </a:solidFill>
              </a:rPr>
              <a:t>ADH </a:t>
            </a:r>
            <a:r>
              <a:rPr lang="en-US" sz="2400" b="1" dirty="0" smtClean="0"/>
              <a:t>is present , these segments become permeable , and water is reabsorbed by osmosis into the hypertonic </a:t>
            </a:r>
            <a:r>
              <a:rPr lang="en-US" sz="2400" b="1" dirty="0" err="1" smtClean="0"/>
              <a:t>medullary</a:t>
            </a:r>
            <a:r>
              <a:rPr lang="en-US" sz="2400" b="1" dirty="0" smtClean="0"/>
              <a:t> interstitial fluid .</a:t>
            </a:r>
          </a:p>
          <a:p>
            <a:pPr algn="l"/>
            <a:r>
              <a:rPr lang="en-US" sz="2400" b="1" dirty="0" smtClean="0"/>
              <a:t> ADH stimulates H2O </a:t>
            </a:r>
            <a:r>
              <a:rPr lang="en-US" sz="2400" b="1" dirty="0" err="1" smtClean="0"/>
              <a:t>reabsorption</a:t>
            </a:r>
            <a:r>
              <a:rPr lang="en-US" sz="2400" b="1" dirty="0" smtClean="0"/>
              <a:t> and the production of </a:t>
            </a:r>
            <a:r>
              <a:rPr lang="en-US" sz="2400" b="1" dirty="0" smtClean="0"/>
              <a:t>concentrated urine </a:t>
            </a:r>
            <a:r>
              <a:rPr lang="en-US" sz="2400" b="1" dirty="0" smtClean="0"/>
              <a:t>which contains soluble waste and other substances in a minimum of H2O, </a:t>
            </a:r>
            <a:r>
              <a:rPr lang="en-US" sz="2400" b="1" dirty="0" smtClean="0">
                <a:solidFill>
                  <a:srgbClr val="0000FF"/>
                </a:solidFill>
              </a:rPr>
              <a:t>thus minimizing the loss of body H2O when dehydration is a threat. If the body fluids contain excess H2O, ADH secretion </a:t>
            </a:r>
            <a:r>
              <a:rPr lang="en-US" sz="2400" b="1" dirty="0" smtClean="0">
                <a:solidFill>
                  <a:srgbClr val="0000FF"/>
                </a:solidFill>
              </a:rPr>
              <a:t>is decreased </a:t>
            </a:r>
            <a:r>
              <a:rPr lang="en-US" sz="2400" b="1" dirty="0" smtClean="0">
                <a:solidFill>
                  <a:srgbClr val="0000FF"/>
                </a:solidFill>
              </a:rPr>
              <a:t>and the DCT and CD becomes less permeable to H2O</a:t>
            </a:r>
            <a:r>
              <a:rPr lang="en-US" sz="2400" b="1" dirty="0" smtClean="0"/>
              <a:t>.</a:t>
            </a:r>
          </a:p>
          <a:p>
            <a:pPr algn="l"/>
            <a:r>
              <a:rPr lang="en-US" sz="2400" b="1" dirty="0" smtClean="0"/>
              <a:t> </a:t>
            </a:r>
            <a:r>
              <a:rPr lang="en-US" sz="2400" b="1" dirty="0" err="1" smtClean="0">
                <a:solidFill>
                  <a:srgbClr val="FF0000"/>
                </a:solidFill>
              </a:rPr>
              <a:t>Aldosterone</a:t>
            </a:r>
            <a:r>
              <a:rPr lang="en-US" sz="2400" b="1" dirty="0" smtClean="0"/>
              <a:t> secreted by adrenal cortex causes more sodium</a:t>
            </a:r>
          </a:p>
          <a:p>
            <a:pPr algn="l"/>
            <a:r>
              <a:rPr lang="en-US" sz="2400" b="1" dirty="0" err="1" smtClean="0"/>
              <a:t>reabsorption</a:t>
            </a:r>
            <a:r>
              <a:rPr lang="en-US" sz="2400" b="1" dirty="0" smtClean="0"/>
              <a:t> at DCT, and the positive charges of these ions </a:t>
            </a:r>
            <a:r>
              <a:rPr lang="en-US" sz="2400" b="1" dirty="0" smtClean="0"/>
              <a:t>attract water </a:t>
            </a:r>
            <a:r>
              <a:rPr lang="en-US" sz="2400" b="1" dirty="0" smtClean="0"/>
              <a:t>molecules to be reabsorbed also at DCT.</a:t>
            </a:r>
            <a:endParaRPr lang="en-US" sz="2400" b="1" dirty="0"/>
          </a:p>
        </p:txBody>
      </p:sp>
    </p:spTree>
  </p:cSld>
  <p:clrMapOvr>
    <a:masterClrMapping/>
  </p:clrMapOvr>
  <p:transition>
    <p:blinds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642918"/>
            <a:ext cx="9144000" cy="5262979"/>
          </a:xfrm>
          <a:prstGeom prst="rect">
            <a:avLst/>
          </a:prstGeom>
        </p:spPr>
        <p:txBody>
          <a:bodyPr wrap="square">
            <a:spAutoFit/>
          </a:bodyPr>
          <a:lstStyle/>
          <a:p>
            <a:pPr lvl="1" algn="l"/>
            <a:r>
              <a:rPr lang="en-US" sz="2800" b="1" dirty="0" smtClean="0">
                <a:solidFill>
                  <a:srgbClr val="FF0000"/>
                </a:solidFill>
              </a:rPr>
              <a:t>Action </a:t>
            </a:r>
            <a:r>
              <a:rPr lang="en-US" sz="2800" b="1" dirty="0" smtClean="0">
                <a:solidFill>
                  <a:srgbClr val="FF0000"/>
                </a:solidFill>
              </a:rPr>
              <a:t>of </a:t>
            </a:r>
            <a:r>
              <a:rPr lang="en-US" sz="2800" b="1" dirty="0" smtClean="0">
                <a:solidFill>
                  <a:srgbClr val="FF0000"/>
                </a:solidFill>
              </a:rPr>
              <a:t>ADH ( </a:t>
            </a:r>
            <a:r>
              <a:rPr lang="en-US" sz="2800" b="1" dirty="0" err="1" smtClean="0">
                <a:solidFill>
                  <a:srgbClr val="FF0000"/>
                </a:solidFill>
              </a:rPr>
              <a:t>Antidiuretic</a:t>
            </a:r>
            <a:r>
              <a:rPr lang="en-US" sz="2800" b="1" dirty="0" smtClean="0">
                <a:solidFill>
                  <a:srgbClr val="FF0000"/>
                </a:solidFill>
              </a:rPr>
              <a:t> hormone)</a:t>
            </a:r>
          </a:p>
          <a:p>
            <a:pPr algn="l"/>
            <a:r>
              <a:rPr lang="en-US" sz="2800" dirty="0" smtClean="0"/>
              <a:t>. </a:t>
            </a:r>
            <a:r>
              <a:rPr lang="en-US" sz="2800" dirty="0" smtClean="0"/>
              <a:t>Concentration of </a:t>
            </a:r>
            <a:r>
              <a:rPr lang="en-US" sz="2800" b="1" dirty="0" smtClean="0"/>
              <a:t>H2O in the blood decreases .</a:t>
            </a:r>
          </a:p>
          <a:p>
            <a:pPr algn="l"/>
            <a:r>
              <a:rPr lang="en-US" sz="2800" dirty="0" smtClean="0"/>
              <a:t>. </a:t>
            </a:r>
            <a:r>
              <a:rPr lang="en-US" sz="2800" dirty="0" smtClean="0"/>
              <a:t>Increase in the osmotic pressure of body fluids stimulates </a:t>
            </a:r>
            <a:r>
              <a:rPr lang="en-US" sz="2800" dirty="0" err="1" smtClean="0"/>
              <a:t>osmoreceptors</a:t>
            </a:r>
            <a:r>
              <a:rPr lang="en-US" sz="2800" dirty="0" smtClean="0"/>
              <a:t> in the hypothalamus .</a:t>
            </a:r>
          </a:p>
          <a:p>
            <a:pPr algn="l"/>
            <a:r>
              <a:rPr lang="en-US" sz="2800" dirty="0" smtClean="0"/>
              <a:t>. </a:t>
            </a:r>
            <a:r>
              <a:rPr lang="en-US" sz="2800" dirty="0" smtClean="0"/>
              <a:t>Hypothalamus signals the post. pituitary gland to release  </a:t>
            </a:r>
            <a:r>
              <a:rPr lang="en-US" sz="2800" b="1" dirty="0" smtClean="0"/>
              <a:t>ADH</a:t>
            </a:r>
          </a:p>
          <a:p>
            <a:pPr algn="l"/>
            <a:r>
              <a:rPr lang="en-US" sz="2800" dirty="0" smtClean="0"/>
              <a:t>. </a:t>
            </a:r>
            <a:r>
              <a:rPr lang="en-US" sz="2800" dirty="0" smtClean="0"/>
              <a:t>Blood carries ADH to the kidneys .</a:t>
            </a:r>
          </a:p>
          <a:p>
            <a:pPr algn="l"/>
            <a:r>
              <a:rPr lang="en-US" sz="2800" dirty="0" smtClean="0"/>
              <a:t>. </a:t>
            </a:r>
            <a:r>
              <a:rPr lang="en-US" sz="2800" dirty="0" smtClean="0"/>
              <a:t>ADH causes the distal convoluted tubules and collecting</a:t>
            </a:r>
          </a:p>
          <a:p>
            <a:pPr algn="l"/>
            <a:r>
              <a:rPr lang="en-US" sz="2800" dirty="0" smtClean="0"/>
              <a:t>ducts to become more permeable &amp; increase H2O </a:t>
            </a:r>
            <a:r>
              <a:rPr lang="en-US" sz="2800" dirty="0" err="1" smtClean="0"/>
              <a:t>reabsorption</a:t>
            </a:r>
            <a:r>
              <a:rPr lang="en-US" sz="2800" dirty="0" smtClean="0"/>
              <a:t> by osmosis.</a:t>
            </a:r>
          </a:p>
          <a:p>
            <a:pPr algn="l"/>
            <a:r>
              <a:rPr lang="en-US" sz="2800" dirty="0" smtClean="0"/>
              <a:t> 6. urine becomes more concentrated, and urine volume</a:t>
            </a:r>
          </a:p>
          <a:p>
            <a:pPr algn="l"/>
            <a:r>
              <a:rPr lang="en-US" sz="2800" dirty="0" smtClean="0"/>
              <a:t>decreases </a:t>
            </a:r>
            <a:r>
              <a:rPr lang="en-US"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مربع نص 2"/>
          <p:cNvSpPr txBox="1"/>
          <p:nvPr/>
        </p:nvSpPr>
        <p:spPr>
          <a:xfrm>
            <a:off x="214282" y="1071546"/>
            <a:ext cx="8929718" cy="769441"/>
          </a:xfrm>
          <a:prstGeom prst="rect">
            <a:avLst/>
          </a:prstGeom>
          <a:noFill/>
          <a:ln>
            <a:solidFill>
              <a:schemeClr val="bg1"/>
            </a:solidFill>
          </a:ln>
          <a:effectLst>
            <a:outerShdw blurRad="50800" dist="50800" dir="5400000" algn="ctr" rotWithShape="0">
              <a:srgbClr val="00B050"/>
            </a:outerShdw>
          </a:effectLst>
        </p:spPr>
        <p:txBody>
          <a:bodyPr wrap="square" rtlCol="1">
            <a:spAutoFit/>
          </a:bodyPr>
          <a:lstStyle/>
          <a:p>
            <a:pPr algn="ctr"/>
            <a:r>
              <a:rPr lang="en-US" sz="4400" b="1" dirty="0" smtClean="0">
                <a:solidFill>
                  <a:srgbClr val="C00000"/>
                </a:solidFill>
              </a:rPr>
              <a:t>Points will be mentioned</a:t>
            </a:r>
            <a:endParaRPr lang="ar-EG" sz="4400" b="1" dirty="0">
              <a:solidFill>
                <a:srgbClr val="C00000"/>
              </a:solidFill>
            </a:endParaRPr>
          </a:p>
        </p:txBody>
      </p:sp>
      <p:sp>
        <p:nvSpPr>
          <p:cNvPr id="14337" name="Rectangle 1"/>
          <p:cNvSpPr>
            <a:spLocks noChangeArrowheads="1"/>
          </p:cNvSpPr>
          <p:nvPr/>
        </p:nvSpPr>
        <p:spPr bwMode="auto">
          <a:xfrm>
            <a:off x="0" y="2143116"/>
            <a:ext cx="91440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tabLst/>
            </a:pPr>
            <a:r>
              <a:rPr lang="en-US" sz="5400" b="1" dirty="0" smtClean="0">
                <a:solidFill>
                  <a:srgbClr val="002060"/>
                </a:solidFill>
                <a:latin typeface="Arial" pitchFamily="34" charset="0"/>
                <a:ea typeface="Times New Roman" pitchFamily="18" charset="0"/>
                <a:cs typeface="Arial" pitchFamily="34" charset="0"/>
              </a:rPr>
              <a:t>A</a:t>
            </a:r>
            <a:r>
              <a:rPr kumimoji="0" lang="en-US" sz="5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natomy of kidney</a:t>
            </a:r>
            <a:endParaRPr kumimoji="0" lang="en-US" sz="4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endParaRPr>
          </a:p>
          <a:p>
            <a:pPr lvl="0" algn="l" rtl="0" eaLnBrk="0" fontAlgn="base" hangingPunct="0">
              <a:spcBef>
                <a:spcPct val="0"/>
              </a:spcBef>
              <a:spcAft>
                <a:spcPct val="0"/>
              </a:spcAft>
            </a:pPr>
            <a:r>
              <a:rPr lang="en-US" sz="5400" b="1" dirty="0" smtClean="0">
                <a:solidFill>
                  <a:srgbClr val="002060"/>
                </a:solidFill>
                <a:latin typeface="Arial" pitchFamily="34" charset="0"/>
                <a:ea typeface="Times New Roman" pitchFamily="18" charset="0"/>
                <a:cs typeface="Arial" pitchFamily="34" charset="0"/>
              </a:rPr>
              <a:t>Function of kidney </a:t>
            </a:r>
            <a:endParaRPr kumimoji="0" lang="en-US" sz="5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5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Steps of urine formation </a:t>
            </a:r>
          </a:p>
          <a:p>
            <a:pPr marL="0" marR="0" lvl="0" indent="0" algn="l" defTabSz="914400" rtl="0" eaLnBrk="0" fontAlgn="base" latinLnBrk="0" hangingPunct="0">
              <a:lnSpc>
                <a:spcPct val="100000"/>
              </a:lnSpc>
              <a:spcBef>
                <a:spcPct val="0"/>
              </a:spcBef>
              <a:spcAft>
                <a:spcPct val="0"/>
              </a:spcAft>
              <a:buClrTx/>
              <a:buSzTx/>
              <a:tabLst/>
            </a:pPr>
            <a:r>
              <a:rPr kumimoji="0" lang="en-US" sz="5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Characters of normal urine</a:t>
            </a:r>
          </a:p>
          <a:p>
            <a:pPr marL="0" marR="0" lvl="0" indent="0" algn="l" defTabSz="914400" rtl="0" eaLnBrk="0" fontAlgn="base" latinLnBrk="0" hangingPunct="0">
              <a:lnSpc>
                <a:spcPct val="100000"/>
              </a:lnSpc>
              <a:spcBef>
                <a:spcPct val="0"/>
              </a:spcBef>
              <a:spcAft>
                <a:spcPct val="0"/>
              </a:spcAft>
              <a:buClrTx/>
              <a:buSzTx/>
              <a:tabLst/>
            </a:pPr>
            <a:r>
              <a:rPr lang="en-US" sz="5400" b="1" dirty="0" smtClean="0">
                <a:solidFill>
                  <a:srgbClr val="002060"/>
                </a:solidFill>
                <a:latin typeface="Arial" pitchFamily="34" charset="0"/>
                <a:ea typeface="Times New Roman" pitchFamily="18" charset="0"/>
                <a:cs typeface="Arial" pitchFamily="34" charset="0"/>
              </a:rPr>
              <a:t>Benefits of human urine.</a:t>
            </a:r>
            <a:r>
              <a:rPr kumimoji="0" lang="en-US" sz="5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en-US" sz="4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endParaRPr kumimoji="0" lang="en-US" sz="66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642918"/>
            <a:ext cx="8072494" cy="461665"/>
          </a:xfrm>
          <a:prstGeom prst="rect">
            <a:avLst/>
          </a:prstGeom>
        </p:spPr>
        <p:txBody>
          <a:bodyPr wrap="square">
            <a:spAutoFit/>
          </a:bodyPr>
          <a:lstStyle/>
          <a:p>
            <a:r>
              <a:rPr lang="en-US" sz="2400" b="1" dirty="0" smtClean="0">
                <a:solidFill>
                  <a:srgbClr val="FF0000"/>
                </a:solidFill>
              </a:rPr>
              <a:t>Mechanism of forming dilute &amp; concentrated urine</a:t>
            </a:r>
            <a:endParaRPr lang="en-US" sz="2400" dirty="0">
              <a:solidFill>
                <a:srgbClr val="FF0000"/>
              </a:solidFill>
            </a:endParaRPr>
          </a:p>
        </p:txBody>
      </p:sp>
      <p:pic>
        <p:nvPicPr>
          <p:cNvPr id="20481" name="Picture 1"/>
          <p:cNvPicPr>
            <a:picLocks noChangeAspect="1" noChangeArrowheads="1"/>
          </p:cNvPicPr>
          <p:nvPr/>
        </p:nvPicPr>
        <p:blipFill>
          <a:blip r:embed="rId2"/>
          <a:srcRect b="4638"/>
          <a:stretch>
            <a:fillRect/>
          </a:stretch>
        </p:blipFill>
        <p:spPr bwMode="auto">
          <a:xfrm>
            <a:off x="0" y="1071546"/>
            <a:ext cx="9144000" cy="5286412"/>
          </a:xfrm>
          <a:prstGeom prst="rect">
            <a:avLst/>
          </a:prstGeom>
          <a:noFill/>
          <a:ln w="9525">
            <a:noFill/>
            <a:miter lim="800000"/>
            <a:headEnd/>
            <a:tailEnd/>
          </a:ln>
          <a:effectLst/>
        </p:spPr>
      </p:pic>
    </p:spTree>
  </p:cSld>
  <p:clrMapOvr>
    <a:masterClrMapping/>
  </p:clrMapOvr>
  <p:transition>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240804"/>
            <a:ext cx="9144000" cy="5632311"/>
          </a:xfrm>
          <a:prstGeom prst="rect">
            <a:avLst/>
          </a:prstGeom>
        </p:spPr>
        <p:txBody>
          <a:bodyPr wrap="square">
            <a:spAutoFit/>
          </a:bodyPr>
          <a:lstStyle/>
          <a:p>
            <a:pPr algn="ctr"/>
            <a:r>
              <a:rPr lang="en-US" sz="4000" b="1" dirty="0" smtClean="0">
                <a:solidFill>
                  <a:srgbClr val="FF0000"/>
                </a:solidFill>
              </a:rPr>
              <a:t>Tubular secretion</a:t>
            </a:r>
          </a:p>
          <a:p>
            <a:pPr algn="l"/>
            <a:r>
              <a:rPr lang="en-US" sz="3200" dirty="0" smtClean="0"/>
              <a:t> </a:t>
            </a:r>
            <a:r>
              <a:rPr lang="en-US" sz="3200" b="1" dirty="0" smtClean="0"/>
              <a:t>Unwanted substances such as wastes and excessive salts are secreted by the </a:t>
            </a:r>
            <a:r>
              <a:rPr lang="en-US" sz="3200" b="1" dirty="0" err="1" smtClean="0"/>
              <a:t>peritubular</a:t>
            </a:r>
            <a:r>
              <a:rPr lang="en-US" sz="3200" b="1" dirty="0" smtClean="0"/>
              <a:t> capillaries to the renal tubules (</a:t>
            </a:r>
            <a:r>
              <a:rPr lang="en-US" sz="3200" b="1" dirty="0" smtClean="0">
                <a:solidFill>
                  <a:srgbClr val="0000FF"/>
                </a:solidFill>
              </a:rPr>
              <a:t>mainly PCT and DCT), </a:t>
            </a:r>
            <a:r>
              <a:rPr lang="en-US" sz="3200" b="1" dirty="0" smtClean="0"/>
              <a:t>so that it can be disposed in the urine .</a:t>
            </a:r>
          </a:p>
          <a:p>
            <a:pPr algn="l"/>
            <a:r>
              <a:rPr lang="en-US" sz="3200" b="1" dirty="0" smtClean="0"/>
              <a:t> Most substances are secreted by active transport .</a:t>
            </a:r>
          </a:p>
          <a:p>
            <a:pPr algn="l"/>
            <a:r>
              <a:rPr lang="en-US" sz="3200" b="1" dirty="0" smtClean="0"/>
              <a:t> Substances secreted include excessive Na+ , </a:t>
            </a:r>
            <a:r>
              <a:rPr lang="en-US" sz="3200" b="1" dirty="0" err="1" smtClean="0"/>
              <a:t>Cl</a:t>
            </a:r>
            <a:r>
              <a:rPr lang="en-US" sz="3200" b="1" dirty="0" smtClean="0"/>
              <a:t>- </a:t>
            </a:r>
            <a:r>
              <a:rPr lang="en-US" sz="3200" b="1" dirty="0" smtClean="0"/>
              <a:t>,</a:t>
            </a:r>
            <a:r>
              <a:rPr lang="pt-BR" sz="3200" b="1" dirty="0" smtClean="0"/>
              <a:t>H</a:t>
            </a:r>
            <a:r>
              <a:rPr lang="pt-BR" sz="3200" b="1" dirty="0" smtClean="0"/>
              <a:t>+, K+ , histamine </a:t>
            </a:r>
            <a:r>
              <a:rPr lang="pt-BR" sz="3200" b="1" dirty="0" smtClean="0"/>
              <a:t>, </a:t>
            </a:r>
            <a:r>
              <a:rPr lang="pt-BR" sz="3200" b="1" dirty="0" smtClean="0"/>
              <a:t>ammonia , uric acid</a:t>
            </a:r>
          </a:p>
          <a:p>
            <a:pPr algn="l"/>
            <a:r>
              <a:rPr lang="en-US" sz="3200" b="1" dirty="0" smtClean="0"/>
              <a:t>, vitamins and excessive drugs</a:t>
            </a:r>
            <a:r>
              <a:rPr lang="en-US" sz="3200" dirty="0" smtClean="0"/>
              <a:t>.</a:t>
            </a:r>
            <a:endParaRPr lang="en-US" sz="3200" dirty="0"/>
          </a:p>
        </p:txBody>
      </p:sp>
    </p:spTree>
  </p:cSld>
  <p:clrMapOvr>
    <a:masterClrMapping/>
  </p:clrMapOvr>
  <p:transition>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descr="نتيجة بحث الصور عن ‪UR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4276" name="AutoShape 4" descr="نتيجة بحث الصور عن ‪UR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4278" name="AutoShape 6" descr="نتيجة بحث الصور عن ‪UR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4280" name="AutoShape 8" descr="نتيجة بحث الصور عن ‪UR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descr="index.jpeg"/>
          <p:cNvPicPr>
            <a:picLocks noChangeAspect="1"/>
          </p:cNvPicPr>
          <p:nvPr/>
        </p:nvPicPr>
        <p:blipFill>
          <a:blip r:embed="rId2"/>
          <a:stretch>
            <a:fillRect/>
          </a:stretch>
        </p:blipFill>
        <p:spPr>
          <a:xfrm>
            <a:off x="428596" y="571480"/>
            <a:ext cx="8715404" cy="6286520"/>
          </a:xfrm>
          <a:prstGeom prst="rect">
            <a:avLst/>
          </a:prstGeom>
        </p:spPr>
      </p:pic>
    </p:spTree>
  </p:cSld>
  <p:clrMapOvr>
    <a:masterClrMapping/>
  </p:clrMapOvr>
  <p:transition>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357166"/>
            <a:ext cx="9144000" cy="4031873"/>
          </a:xfrm>
          <a:prstGeom prst="rect">
            <a:avLst/>
          </a:prstGeom>
        </p:spPr>
        <p:txBody>
          <a:bodyPr wrap="square">
            <a:spAutoFit/>
          </a:bodyPr>
          <a:lstStyle/>
          <a:p>
            <a:pPr algn="ctr"/>
            <a:r>
              <a:rPr lang="en-US" sz="3200" b="1" dirty="0" smtClean="0">
                <a:solidFill>
                  <a:srgbClr val="FF0000"/>
                </a:solidFill>
              </a:rPr>
              <a:t>Physical properties of urine</a:t>
            </a:r>
          </a:p>
          <a:p>
            <a:pPr algn="l"/>
            <a:r>
              <a:rPr lang="en-US" sz="2800" dirty="0" smtClean="0"/>
              <a:t> </a:t>
            </a:r>
            <a:r>
              <a:rPr lang="en-US" sz="2800" b="1" dirty="0" smtClean="0"/>
              <a:t>Transparency </a:t>
            </a:r>
            <a:r>
              <a:rPr lang="en-US" sz="2800" dirty="0" smtClean="0"/>
              <a:t>is clear , indicating the lack of large solutes such as plasma proteins or blood cells . </a:t>
            </a:r>
          </a:p>
          <a:p>
            <a:pPr algn="l"/>
            <a:r>
              <a:rPr lang="en-US" sz="2800" dirty="0" smtClean="0"/>
              <a:t> </a:t>
            </a:r>
            <a:r>
              <a:rPr lang="en-US" sz="2800" b="1" dirty="0" smtClean="0"/>
              <a:t>Color </a:t>
            </a:r>
            <a:r>
              <a:rPr lang="en-US" sz="2800" dirty="0" smtClean="0"/>
              <a:t>is from light yellow to amber , due to </a:t>
            </a:r>
            <a:r>
              <a:rPr lang="en-US" sz="2800" dirty="0" err="1" smtClean="0"/>
              <a:t>urochrome</a:t>
            </a:r>
            <a:r>
              <a:rPr lang="en-US" sz="2800" dirty="0" smtClean="0"/>
              <a:t> pigments as byproduct of bile metabolism </a:t>
            </a:r>
          </a:p>
          <a:p>
            <a:pPr algn="l"/>
            <a:r>
              <a:rPr lang="en-US" sz="2800" dirty="0" smtClean="0"/>
              <a:t> </a:t>
            </a:r>
            <a:r>
              <a:rPr lang="en-US" sz="2800" b="1" dirty="0" smtClean="0"/>
              <a:t>Odor </a:t>
            </a:r>
            <a:r>
              <a:rPr lang="en-US" sz="2800" b="1" dirty="0" smtClean="0"/>
              <a:t> is </a:t>
            </a:r>
            <a:r>
              <a:rPr lang="en-US" sz="2800" dirty="0" smtClean="0"/>
              <a:t>slightly </a:t>
            </a:r>
            <a:r>
              <a:rPr lang="en-US" sz="2800" dirty="0" smtClean="0"/>
              <a:t>ammonia – like , due to the nitrogenous wastes in urine.</a:t>
            </a:r>
          </a:p>
          <a:p>
            <a:pPr algn="l"/>
            <a:r>
              <a:rPr lang="en-US" sz="2800" dirty="0" smtClean="0"/>
              <a:t> </a:t>
            </a:r>
            <a:r>
              <a:rPr lang="en-US" sz="2800" b="1" dirty="0" smtClean="0"/>
              <a:t>pH </a:t>
            </a:r>
            <a:r>
              <a:rPr lang="en-US" sz="2800" dirty="0" smtClean="0"/>
              <a:t>is from 4.6 to 8.0 with an average of 6.0 , due to H+ in </a:t>
            </a:r>
            <a:r>
              <a:rPr lang="en-US" sz="2800" dirty="0" err="1" smtClean="0"/>
              <a:t>theurine</a:t>
            </a:r>
            <a:endParaRPr lang="en-US" dirty="0"/>
          </a:p>
        </p:txBody>
      </p:sp>
      <p:sp>
        <p:nvSpPr>
          <p:cNvPr id="3" name="Rectangle 2"/>
          <p:cNvSpPr/>
          <p:nvPr/>
        </p:nvSpPr>
        <p:spPr>
          <a:xfrm>
            <a:off x="0" y="4334232"/>
            <a:ext cx="8929718" cy="2092881"/>
          </a:xfrm>
          <a:prstGeom prst="rect">
            <a:avLst/>
          </a:prstGeom>
        </p:spPr>
        <p:txBody>
          <a:bodyPr wrap="square">
            <a:spAutoFit/>
          </a:bodyPr>
          <a:lstStyle/>
          <a:p>
            <a:pPr algn="l"/>
            <a:r>
              <a:rPr lang="en-US" sz="2800" b="1" dirty="0" smtClean="0"/>
              <a:t>Specific </a:t>
            </a:r>
            <a:r>
              <a:rPr lang="en-US" sz="2800" b="1" dirty="0" smtClean="0"/>
              <a:t>gravity </a:t>
            </a:r>
            <a:r>
              <a:rPr lang="en-US" sz="2800" dirty="0" smtClean="0"/>
              <a:t>is </a:t>
            </a:r>
            <a:r>
              <a:rPr lang="en-US" sz="2800" dirty="0" smtClean="0"/>
              <a:t>from 1.001 to 1.035 , due to the 5% </a:t>
            </a:r>
            <a:r>
              <a:rPr lang="en-US" sz="2800" dirty="0" smtClean="0"/>
              <a:t>solute composition </a:t>
            </a:r>
            <a:r>
              <a:rPr lang="en-US" sz="2800" dirty="0" smtClean="0"/>
              <a:t>in normal urine .</a:t>
            </a:r>
          </a:p>
          <a:p>
            <a:pPr algn="l"/>
            <a:r>
              <a:rPr lang="en-US" sz="2800" dirty="0" smtClean="0"/>
              <a:t> </a:t>
            </a:r>
            <a:r>
              <a:rPr lang="en-US" sz="2800" b="1" dirty="0" smtClean="0"/>
              <a:t>Volume </a:t>
            </a:r>
            <a:r>
              <a:rPr lang="en-US" sz="2800" dirty="0" smtClean="0"/>
              <a:t>is 1-2 liters per day (about 1% of filtration input).</a:t>
            </a:r>
          </a:p>
          <a:p>
            <a:pPr algn="l"/>
            <a:endParaRPr lang="en-US" dirty="0"/>
          </a:p>
        </p:txBody>
      </p:sp>
    </p:spTree>
  </p:cSld>
  <p:clrMapOvr>
    <a:masterClrMapping/>
  </p:clrMapOvr>
  <p:transition>
    <p:blinds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285728"/>
            <a:ext cx="9144000" cy="6494085"/>
          </a:xfrm>
          <a:prstGeom prst="rect">
            <a:avLst/>
          </a:prstGeom>
          <a:noFill/>
          <a:ln w="9525">
            <a:noFill/>
            <a:miter lim="800000"/>
            <a:headEnd/>
            <a:tailEnd/>
          </a:ln>
          <a:effectLst/>
        </p:spPr>
        <p:txBody>
          <a:bodyPr vert="horz" wrap="square" lIns="0" tIns="45720" rIns="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32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Benefits of human urine</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1- </a:t>
            </a:r>
            <a:r>
              <a:rPr kumimoji="0" lang="en-US" sz="32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USCs</a:t>
            </a:r>
            <a:r>
              <a:rPr kumimoji="0" lang="en-US" sz="2800" b="1"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 Urine-derived stem cells: progenitor source for cell-based therapy and regenerative medicine</a:t>
            </a:r>
            <a:r>
              <a:rPr kumimoji="0" lang="en-US" sz="2800" b="1"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Stem cells have shown potential as a therapeutic strategy for repair of various tissues, including</a:t>
            </a:r>
            <a:r>
              <a:rPr kumimoji="0" lang="en-US" sz="320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genitourinary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organs,</a:t>
            </a:r>
            <a:r>
              <a:rPr kumimoji="0" lang="en-US" sz="3200" i="0" u="none" strike="noStrike" cap="none" normalizeH="0" dirty="0" smtClean="0">
                <a:ln>
                  <a:noFill/>
                </a:ln>
                <a:solidFill>
                  <a:schemeClr val="tx1"/>
                </a:solidFill>
                <a:effectLst/>
                <a:latin typeface="Arial" pitchFamily="34" charset="0"/>
                <a:ea typeface="Times New Roman" pitchFamily="18" charset="0"/>
                <a:cs typeface="Arial" pitchFamily="34" charset="0"/>
              </a:rPr>
              <a:t> due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congenital conditions or disorders such as radiation damage, chronic inflammatory diseases, and tumors. </a:t>
            </a:r>
            <a:endPar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these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stem cells; induced </a:t>
            </a:r>
            <a:r>
              <a:rPr kumimoji="0" lang="en-US" sz="32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multipotent</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32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mesenchymal</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stem cells (MSCs), including bone marrow-derived </a:t>
            </a:r>
            <a:r>
              <a:rPr kumimoji="0" lang="en-US" sz="32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mesenchymal</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32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stromal</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cells (BMSC); adipose-derived stem cells (ASCs)</a:t>
            </a:r>
            <a:r>
              <a:rPr kumimoji="0" lang="en-US" sz="320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hlinkClick r:id="rId3"/>
              </a:rPr>
              <a:t>7</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hair follicle stem cells</a:t>
            </a:r>
            <a:r>
              <a:rPr kumimoji="0" lang="en-US" sz="320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hlinkClick r:id="rId3"/>
              </a:rPr>
              <a:t>8</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and amniotic fluid stem </a:t>
            </a:r>
            <a:r>
              <a:rPr kumimoji="0" lang="en-US" sz="32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cells</a:t>
            </a:r>
            <a:endParaRPr kumimoji="0" lang="en-US" sz="28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14356"/>
            <a:ext cx="9144000" cy="3970318"/>
          </a:xfrm>
          <a:prstGeom prst="rect">
            <a:avLst/>
          </a:prstGeom>
        </p:spPr>
        <p:txBody>
          <a:bodyPr wrap="square">
            <a:spAutoFit/>
          </a:bodyPr>
          <a:lstStyle/>
          <a:p>
            <a:pPr algn="l"/>
            <a:r>
              <a:rPr lang="en-US" sz="3600" dirty="0" smtClean="0">
                <a:latin typeface="Arial" pitchFamily="34" charset="0"/>
                <a:ea typeface="Times New Roman" pitchFamily="18" charset="0"/>
                <a:cs typeface="Arial" pitchFamily="34" charset="0"/>
              </a:rPr>
              <a:t>We recently found that </a:t>
            </a:r>
            <a:r>
              <a:rPr lang="en-US" sz="3600" dirty="0" smtClean="0">
                <a:solidFill>
                  <a:srgbClr val="0000FF"/>
                </a:solidFill>
                <a:latin typeface="Arial" pitchFamily="34" charset="0"/>
                <a:ea typeface="Times New Roman" pitchFamily="18" charset="0"/>
                <a:cs typeface="Arial" pitchFamily="34" charset="0"/>
              </a:rPr>
              <a:t>a subpopulation of cells isolated from urine possess biological characteristics with stem cell </a:t>
            </a:r>
            <a:r>
              <a:rPr lang="en-US" sz="3600" dirty="0" smtClean="0">
                <a:latin typeface="Arial" pitchFamily="34" charset="0"/>
                <a:ea typeface="Times New Roman" pitchFamily="18" charset="0"/>
                <a:cs typeface="Arial" pitchFamily="34" charset="0"/>
              </a:rPr>
              <a:t>characteristics, i.e. </a:t>
            </a:r>
            <a:r>
              <a:rPr lang="en-US" sz="3600" dirty="0" err="1" smtClean="0">
                <a:latin typeface="Arial" pitchFamily="34" charset="0"/>
                <a:ea typeface="Times New Roman" pitchFamily="18" charset="0"/>
                <a:cs typeface="Arial" pitchFamily="34" charset="0"/>
              </a:rPr>
              <a:t>clonogenicity</a:t>
            </a:r>
            <a:r>
              <a:rPr lang="en-US" sz="3600" dirty="0" smtClean="0">
                <a:latin typeface="Arial" pitchFamily="34" charset="0"/>
                <a:ea typeface="Times New Roman" pitchFamily="18" charset="0"/>
                <a:cs typeface="Arial" pitchFamily="34" charset="0"/>
              </a:rPr>
              <a:t>, cell growth patterns, cell surface marker expression profiles, Thus, we have termed these cells “urine-derived stem cells” or USCs</a:t>
            </a:r>
            <a:endParaRPr lang="en-US" sz="3600" dirty="0"/>
          </a:p>
        </p:txBody>
      </p:sp>
    </p:spTree>
  </p:cSld>
  <p:clrMapOvr>
    <a:masterClrMapping/>
  </p:clrMapOvr>
  <p:transition>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1214422"/>
            <a:ext cx="9144000" cy="5570756"/>
          </a:xfrm>
          <a:prstGeom prst="rect">
            <a:avLst/>
          </a:prstGeom>
        </p:spPr>
        <p:txBody>
          <a:bodyPr wrap="square">
            <a:spAutoFit/>
          </a:bodyPr>
          <a:lstStyle/>
          <a:p>
            <a:pPr lvl="0" algn="l" eaLnBrk="0" fontAlgn="base" hangingPunct="0">
              <a:spcBef>
                <a:spcPct val="0"/>
              </a:spcBef>
              <a:spcAft>
                <a:spcPct val="0"/>
              </a:spcAft>
            </a:pPr>
            <a:endParaRPr lang="en-US" sz="2800" dirty="0" smtClean="0">
              <a:latin typeface="Arial" pitchFamily="34" charset="0"/>
              <a:ea typeface="Times New Roman" pitchFamily="18" charset="0"/>
              <a:cs typeface="Arial" pitchFamily="34" charset="0"/>
            </a:endParaRPr>
          </a:p>
          <a:p>
            <a:pPr lvl="0" algn="l" eaLnBrk="0" fontAlgn="base" hangingPunct="0">
              <a:spcBef>
                <a:spcPct val="0"/>
              </a:spcBef>
              <a:spcAft>
                <a:spcPct val="0"/>
              </a:spcAft>
            </a:pPr>
            <a:r>
              <a:rPr lang="en-US" sz="3200" b="1" dirty="0" smtClean="0">
                <a:latin typeface="Arial" pitchFamily="34" charset="0"/>
                <a:ea typeface="Times New Roman" pitchFamily="18" charset="0"/>
                <a:cs typeface="Arial" pitchFamily="34" charset="0"/>
              </a:rPr>
              <a:t>Compared </a:t>
            </a:r>
            <a:r>
              <a:rPr lang="en-US" sz="3200" b="1" dirty="0" smtClean="0">
                <a:latin typeface="Arial" pitchFamily="34" charset="0"/>
                <a:ea typeface="Times New Roman" pitchFamily="18" charset="0"/>
                <a:cs typeface="Arial" pitchFamily="34" charset="0"/>
              </a:rPr>
              <a:t>to other MSCs, USCs have several advantages</a:t>
            </a:r>
            <a:r>
              <a:rPr lang="en-US" sz="3200" b="1" dirty="0" smtClean="0">
                <a:latin typeface="Arial" pitchFamily="34" charset="0"/>
                <a:ea typeface="Times New Roman" pitchFamily="18" charset="0"/>
                <a:cs typeface="Arial" pitchFamily="34" charset="0"/>
              </a:rPr>
              <a:t>:</a:t>
            </a:r>
          </a:p>
          <a:p>
            <a:pPr lvl="0" algn="l" eaLnBrk="0" fontAlgn="base" hangingPunct="0">
              <a:spcBef>
                <a:spcPct val="0"/>
              </a:spcBef>
              <a:spcAft>
                <a:spcPct val="0"/>
              </a:spcAft>
            </a:pPr>
            <a:r>
              <a:rPr lang="en-US" sz="3200" b="1" dirty="0" smtClean="0">
                <a:latin typeface="Arial" pitchFamily="34" charset="0"/>
                <a:ea typeface="Times New Roman" pitchFamily="18" charset="0"/>
                <a:cs typeface="Arial" pitchFamily="34" charset="0"/>
              </a:rPr>
              <a:t> </a:t>
            </a:r>
            <a:r>
              <a:rPr lang="en-US" sz="3200" b="1" dirty="0" err="1" smtClean="0">
                <a:latin typeface="Arial" pitchFamily="34" charset="0"/>
                <a:ea typeface="Times New Roman" pitchFamily="18" charset="0"/>
                <a:cs typeface="Arial" pitchFamily="34" charset="0"/>
              </a:rPr>
              <a:t>i</a:t>
            </a:r>
            <a:r>
              <a:rPr lang="en-US" sz="3200" b="1" dirty="0" smtClean="0">
                <a:latin typeface="Arial" pitchFamily="34" charset="0"/>
                <a:ea typeface="Times New Roman" pitchFamily="18" charset="0"/>
                <a:cs typeface="Arial" pitchFamily="34" charset="0"/>
              </a:rPr>
              <a:t>) they can be obtained regardless of a person's age, gender, or health condition (except in those urinary tract infection and </a:t>
            </a:r>
            <a:r>
              <a:rPr lang="en-US" sz="3200" b="1" dirty="0" err="1" smtClean="0">
                <a:latin typeface="Arial" pitchFamily="34" charset="0"/>
                <a:ea typeface="Times New Roman" pitchFamily="18" charset="0"/>
                <a:cs typeface="Arial" pitchFamily="34" charset="0"/>
              </a:rPr>
              <a:t>anuria</a:t>
            </a:r>
            <a:r>
              <a:rPr lang="en-US" sz="3200" b="1" dirty="0" smtClean="0">
                <a:latin typeface="Arial" pitchFamily="34" charset="0"/>
                <a:ea typeface="Times New Roman" pitchFamily="18" charset="0"/>
                <a:cs typeface="Arial" pitchFamily="34" charset="0"/>
              </a:rPr>
              <a:t>); </a:t>
            </a:r>
            <a:endParaRPr lang="en-US" sz="3200" b="1" dirty="0" smtClean="0">
              <a:latin typeface="Arial" pitchFamily="34" charset="0"/>
              <a:ea typeface="Times New Roman" pitchFamily="18" charset="0"/>
              <a:cs typeface="Arial" pitchFamily="34" charset="0"/>
            </a:endParaRPr>
          </a:p>
          <a:p>
            <a:pPr lvl="0" algn="l" eaLnBrk="0" fontAlgn="base" hangingPunct="0">
              <a:spcBef>
                <a:spcPct val="0"/>
              </a:spcBef>
              <a:spcAft>
                <a:spcPct val="0"/>
              </a:spcAft>
            </a:pPr>
            <a:r>
              <a:rPr lang="en-US" sz="3200" b="1" dirty="0" smtClean="0">
                <a:latin typeface="Arial" pitchFamily="34" charset="0"/>
                <a:ea typeface="Times New Roman" pitchFamily="18" charset="0"/>
                <a:cs typeface="Arial" pitchFamily="34" charset="0"/>
              </a:rPr>
              <a:t>ii</a:t>
            </a:r>
            <a:r>
              <a:rPr lang="en-US" sz="3200" b="1" dirty="0" smtClean="0">
                <a:latin typeface="Arial" pitchFamily="34" charset="0"/>
                <a:ea typeface="Times New Roman" pitchFamily="18" charset="0"/>
                <a:cs typeface="Arial" pitchFamily="34" charset="0"/>
              </a:rPr>
              <a:t>) the cells can be collected using a simple, safe, low-cost and non-invasive procedure; </a:t>
            </a:r>
            <a:endParaRPr lang="en-US" sz="3200" b="1" dirty="0" smtClean="0">
              <a:latin typeface="Arial" pitchFamily="34" charset="0"/>
              <a:ea typeface="Times New Roman" pitchFamily="18" charset="0"/>
              <a:cs typeface="Arial" pitchFamily="34" charset="0"/>
            </a:endParaRPr>
          </a:p>
          <a:p>
            <a:pPr lvl="0" algn="l" eaLnBrk="0" fontAlgn="base" hangingPunct="0">
              <a:spcBef>
                <a:spcPct val="0"/>
              </a:spcBef>
              <a:spcAft>
                <a:spcPct val="0"/>
              </a:spcAft>
            </a:pPr>
            <a:r>
              <a:rPr lang="en-US" sz="3200" b="1" dirty="0" smtClean="0">
                <a:latin typeface="Arial" pitchFamily="34" charset="0"/>
                <a:ea typeface="Times New Roman" pitchFamily="18" charset="0"/>
                <a:cs typeface="Arial" pitchFamily="34" charset="0"/>
              </a:rPr>
              <a:t>iii</a:t>
            </a:r>
            <a:r>
              <a:rPr lang="en-US" sz="3200" b="1" dirty="0" smtClean="0">
                <a:latin typeface="Arial" pitchFamily="34" charset="0"/>
                <a:ea typeface="Times New Roman" pitchFamily="18" charset="0"/>
                <a:cs typeface="Arial" pitchFamily="34" charset="0"/>
              </a:rPr>
              <a:t>) it is easier to isolate pure stem cells</a:t>
            </a:r>
            <a:endParaRPr lang="en-US" sz="4400" b="1" dirty="0" smtClean="0">
              <a:latin typeface="Times New Roman" pitchFamily="18" charset="0"/>
              <a:cs typeface="Times New Roman" pitchFamily="18" charset="0"/>
            </a:endParaRPr>
          </a:p>
          <a:p>
            <a:pPr lvl="0" algn="l" eaLnBrk="0" fontAlgn="base" hangingPunct="0">
              <a:spcBef>
                <a:spcPct val="0"/>
              </a:spcBef>
              <a:spcAft>
                <a:spcPct val="0"/>
              </a:spcAft>
            </a:pPr>
            <a:endParaRPr lang="en-US" sz="4000" dirty="0" smtClean="0">
              <a:latin typeface="Arial" pitchFamily="34" charset="0"/>
              <a:cs typeface="Arial" pitchFamily="34" charset="0"/>
            </a:endParaRPr>
          </a:p>
        </p:txBody>
      </p:sp>
      <p:sp>
        <p:nvSpPr>
          <p:cNvPr id="3" name="Rectangle 2"/>
          <p:cNvSpPr/>
          <p:nvPr/>
        </p:nvSpPr>
        <p:spPr>
          <a:xfrm>
            <a:off x="0" y="1000108"/>
            <a:ext cx="2954655" cy="646331"/>
          </a:xfrm>
          <a:prstGeom prst="rect">
            <a:avLst/>
          </a:prstGeom>
        </p:spPr>
        <p:txBody>
          <a:bodyPr wrap="none">
            <a:spAutoFit/>
          </a:bodyPr>
          <a:lstStyle/>
          <a:p>
            <a:r>
              <a:rPr lang="en-US" sz="3600" b="1" dirty="0" smtClean="0">
                <a:solidFill>
                  <a:srgbClr val="C00000"/>
                </a:solidFill>
                <a:latin typeface="Arial" pitchFamily="34" charset="0"/>
                <a:ea typeface="Times New Roman" pitchFamily="18" charset="0"/>
                <a:cs typeface="Arial" pitchFamily="34" charset="0"/>
              </a:rPr>
              <a:t>Advantages</a:t>
            </a:r>
            <a:r>
              <a:rPr lang="en-US" sz="3600" b="1" dirty="0" smtClean="0">
                <a:solidFill>
                  <a:srgbClr val="C00000"/>
                </a:solidFill>
                <a:latin typeface="Arial" pitchFamily="34" charset="0"/>
                <a:ea typeface="Times New Roman" pitchFamily="18" charset="0"/>
                <a:cs typeface="Arial" pitchFamily="34" charset="0"/>
              </a:rPr>
              <a:t>:</a:t>
            </a:r>
            <a:endParaRPr lang="en-US" sz="3600" b="1" dirty="0">
              <a:solidFill>
                <a:srgbClr val="C00000"/>
              </a:solidFill>
            </a:endParaRPr>
          </a:p>
        </p:txBody>
      </p:sp>
    </p:spTree>
  </p:cSld>
  <p:clrMapOvr>
    <a:masterClrMapping/>
  </p:clrMapOvr>
  <p:transition>
    <p:blinds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14356"/>
            <a:ext cx="9144000" cy="2000548"/>
          </a:xfrm>
          <a:prstGeom prst="rect">
            <a:avLst/>
          </a:prstGeom>
        </p:spPr>
        <p:txBody>
          <a:bodyPr wrap="square">
            <a:spAutoFit/>
          </a:bodyPr>
          <a:lstStyle/>
          <a:p>
            <a:pPr lvl="0" algn="l" eaLnBrk="0" fontAlgn="base" hangingPunct="0">
              <a:spcBef>
                <a:spcPct val="0"/>
              </a:spcBef>
              <a:spcAft>
                <a:spcPct val="0"/>
              </a:spcAft>
            </a:pPr>
            <a:r>
              <a:rPr lang="en-US" sz="4000" b="1" dirty="0" smtClean="0">
                <a:solidFill>
                  <a:srgbClr val="C00000"/>
                </a:solidFill>
                <a:latin typeface="Times New Roman" pitchFamily="18" charset="0"/>
                <a:cs typeface="Times New Roman" pitchFamily="18" charset="0"/>
              </a:rPr>
              <a:t>Origin of USCs</a:t>
            </a:r>
          </a:p>
          <a:p>
            <a:pPr lvl="0" algn="l" rtl="0" eaLnBrk="0" fontAlgn="base" hangingPunct="0">
              <a:spcBef>
                <a:spcPct val="0"/>
              </a:spcBef>
              <a:spcAft>
                <a:spcPct val="0"/>
              </a:spcAft>
            </a:pPr>
            <a:r>
              <a:rPr lang="en-US" sz="2800" dirty="0" smtClean="0">
                <a:latin typeface="Arial" pitchFamily="34" charset="0"/>
                <a:ea typeface="Times New Roman" pitchFamily="18" charset="0"/>
                <a:cs typeface="Arial" pitchFamily="34" charset="0"/>
              </a:rPr>
              <a:t>The source of endogenous stem cells in the kidney may be the </a:t>
            </a:r>
            <a:r>
              <a:rPr lang="en-US" sz="2800" dirty="0" smtClean="0">
                <a:solidFill>
                  <a:srgbClr val="0000FF"/>
                </a:solidFill>
                <a:latin typeface="Arial" pitchFamily="34" charset="0"/>
                <a:ea typeface="Times New Roman" pitchFamily="18" charset="0"/>
                <a:cs typeface="Arial" pitchFamily="34" charset="0"/>
              </a:rPr>
              <a:t>renal tubules or the papilla. </a:t>
            </a:r>
            <a:r>
              <a:rPr lang="en-US" sz="2800" dirty="0" err="1" smtClean="0">
                <a:solidFill>
                  <a:srgbClr val="0000FF"/>
                </a:solidFill>
                <a:latin typeface="Arial" pitchFamily="34" charset="0"/>
                <a:ea typeface="Times New Roman" pitchFamily="18" charset="0"/>
                <a:cs typeface="Arial" pitchFamily="34" charset="0"/>
              </a:rPr>
              <a:t>Glomerular</a:t>
            </a:r>
            <a:r>
              <a:rPr lang="en-US" sz="2800" dirty="0" smtClean="0">
                <a:solidFill>
                  <a:srgbClr val="0000FF"/>
                </a:solidFill>
                <a:latin typeface="Arial" pitchFamily="34" charset="0"/>
                <a:ea typeface="Times New Roman" pitchFamily="18" charset="0"/>
                <a:cs typeface="Arial" pitchFamily="34" charset="0"/>
              </a:rPr>
              <a:t> parietal epithelial cells </a:t>
            </a:r>
            <a:r>
              <a:rPr lang="en-US" sz="2800" dirty="0" smtClean="0">
                <a:latin typeface="Arial" pitchFamily="34" charset="0"/>
                <a:ea typeface="Times New Roman" pitchFamily="18" charset="0"/>
                <a:cs typeface="Arial" pitchFamily="34" charset="0"/>
              </a:rPr>
              <a:t>function as stem cells in the </a:t>
            </a:r>
            <a:r>
              <a:rPr lang="en-US" sz="2800" dirty="0" err="1" smtClean="0">
                <a:latin typeface="Arial" pitchFamily="34" charset="0"/>
                <a:ea typeface="Times New Roman" pitchFamily="18" charset="0"/>
                <a:cs typeface="Arial" pitchFamily="34" charset="0"/>
              </a:rPr>
              <a:t>glomerul</a:t>
            </a:r>
            <a:endParaRPr lang="en-US" sz="2800" dirty="0"/>
          </a:p>
        </p:txBody>
      </p:sp>
      <p:pic>
        <p:nvPicPr>
          <p:cNvPr id="3" name="Picture 2" descr="unnamed.gif"/>
          <p:cNvPicPr>
            <a:picLocks noChangeAspect="1"/>
          </p:cNvPicPr>
          <p:nvPr/>
        </p:nvPicPr>
        <p:blipFill>
          <a:blip r:embed="rId3"/>
          <a:srcRect b="39618"/>
          <a:stretch>
            <a:fillRect/>
          </a:stretch>
        </p:blipFill>
        <p:spPr>
          <a:xfrm>
            <a:off x="0" y="2714620"/>
            <a:ext cx="9144000" cy="4143380"/>
          </a:xfrm>
          <a:prstGeom prst="rect">
            <a:avLst/>
          </a:prstGeom>
        </p:spPr>
      </p:pic>
    </p:spTree>
  </p:cSld>
  <p:clrMapOvr>
    <a:masterClrMapping/>
  </p:clrMapOvr>
  <p:transition>
    <p:blinds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642918"/>
            <a:ext cx="8929718" cy="5078313"/>
          </a:xfrm>
          <a:prstGeom prst="rect">
            <a:avLst/>
          </a:prstGeom>
        </p:spPr>
        <p:txBody>
          <a:bodyPr wrap="square">
            <a:spAutoFit/>
          </a:bodyPr>
          <a:lstStyle/>
          <a:p>
            <a:pPr algn="l"/>
            <a:r>
              <a:rPr lang="en-US" sz="3600" b="1" dirty="0" smtClean="0">
                <a:solidFill>
                  <a:srgbClr val="0000FF"/>
                </a:solidFill>
              </a:rPr>
              <a:t>2- human urine as </a:t>
            </a:r>
            <a:r>
              <a:rPr lang="en-US" sz="3600" b="1" dirty="0" err="1" smtClean="0">
                <a:solidFill>
                  <a:srgbClr val="0000FF"/>
                </a:solidFill>
              </a:rPr>
              <a:t>filterizer</a:t>
            </a:r>
            <a:r>
              <a:rPr lang="en-US" sz="3600" b="1" dirty="0" smtClean="0">
                <a:solidFill>
                  <a:srgbClr val="0000FF"/>
                </a:solidFill>
              </a:rPr>
              <a:t>.</a:t>
            </a:r>
            <a:r>
              <a:rPr lang="en-US" sz="3200" dirty="0" smtClean="0">
                <a:solidFill>
                  <a:srgbClr val="0000FF"/>
                </a:solidFill>
              </a:rPr>
              <a:t> </a:t>
            </a:r>
            <a:endParaRPr lang="en-US" sz="3200" dirty="0" smtClean="0">
              <a:solidFill>
                <a:srgbClr val="0000FF"/>
              </a:solidFill>
            </a:endParaRPr>
          </a:p>
          <a:p>
            <a:pPr algn="l"/>
            <a:r>
              <a:rPr lang="en-US" sz="3200" b="1" dirty="0" smtClean="0"/>
              <a:t>Farmers </a:t>
            </a:r>
            <a:r>
              <a:rPr lang="en-US" sz="3200" b="1" dirty="0" smtClean="0"/>
              <a:t>looking for a natural way to fertilize their crops may need to look no further than </a:t>
            </a:r>
            <a:r>
              <a:rPr lang="en-US" sz="3200" b="1" dirty="0" smtClean="0">
                <a:solidFill>
                  <a:srgbClr val="C00000"/>
                </a:solidFill>
              </a:rPr>
              <a:t>human urine, which is naturally rich in nitrogen, potassium and phosphorus – the same ingredients in conventional fertilizers.</a:t>
            </a:r>
            <a:r>
              <a:rPr lang="en-US" sz="3200" b="1" dirty="0" smtClean="0"/>
              <a:t> </a:t>
            </a:r>
            <a:r>
              <a:rPr lang="en-US" sz="3200" b="1" dirty="0" smtClean="0"/>
              <a:t>To </a:t>
            </a:r>
            <a:r>
              <a:rPr lang="en-US" sz="3200" b="1" dirty="0" smtClean="0"/>
              <a:t>use urine </a:t>
            </a:r>
            <a:r>
              <a:rPr lang="en-US" sz="3200" b="1" dirty="0" smtClean="0"/>
              <a:t>As fertilizer keep </a:t>
            </a:r>
            <a:r>
              <a:rPr lang="en-US" sz="3200" b="1" dirty="0" smtClean="0"/>
              <a:t>in mind that urine should be diluted with water at least 10:1 for most plants and should be separated from solid waste to avoid contamination</a:t>
            </a:r>
            <a:r>
              <a:rPr lang="en-US" sz="3200" dirty="0" smtClean="0"/>
              <a:t>.</a:t>
            </a:r>
            <a:endParaRPr lang="en-US" sz="3200" dirty="0"/>
          </a:p>
        </p:txBody>
      </p:sp>
    </p:spTree>
  </p:cSld>
  <p:clrMapOvr>
    <a:masterClrMapping/>
  </p:clrMapOvr>
  <p:transition>
    <p:blinds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nnamed (2).jpg"/>
          <p:cNvPicPr>
            <a:picLocks noChangeAspect="1"/>
          </p:cNvPicPr>
          <p:nvPr/>
        </p:nvPicPr>
        <p:blipFill>
          <a:blip r:embed="rId2"/>
          <a:stretch>
            <a:fillRect/>
          </a:stretch>
        </p:blipFill>
        <p:spPr>
          <a:xfrm>
            <a:off x="1" y="857232"/>
            <a:ext cx="9144000" cy="6000768"/>
          </a:xfrm>
          <a:prstGeom prst="rect">
            <a:avLst/>
          </a:prstGeom>
        </p:spPr>
      </p:pic>
    </p:spTree>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مستطيل 1"/>
          <p:cNvSpPr/>
          <p:nvPr/>
        </p:nvSpPr>
        <p:spPr>
          <a:xfrm>
            <a:off x="4143372" y="1071546"/>
            <a:ext cx="5000628" cy="707886"/>
          </a:xfrm>
          <a:prstGeom prst="rect">
            <a:avLst/>
          </a:prstGeom>
          <a:effectLst>
            <a:outerShdw blurRad="50800" dist="50800" dir="5400000" algn="ctr" rotWithShape="0">
              <a:schemeClr val="accent2"/>
            </a:outerShdw>
          </a:effectLst>
        </p:spPr>
        <p:txBody>
          <a:bodyPr wrap="square">
            <a:spAutoFit/>
          </a:bodyPr>
          <a:lstStyle/>
          <a:p>
            <a:pPr lvl="0" algn="l" fontAlgn="base">
              <a:spcBef>
                <a:spcPct val="0"/>
              </a:spcBef>
              <a:spcAft>
                <a:spcPct val="0"/>
              </a:spcAft>
            </a:pPr>
            <a:r>
              <a:rPr lang="en-US" sz="4000" b="1" dirty="0" smtClean="0">
                <a:solidFill>
                  <a:srgbClr val="C00000"/>
                </a:solidFill>
                <a:latin typeface="Arial" pitchFamily="34" charset="0"/>
                <a:ea typeface="Times New Roman" pitchFamily="18" charset="0"/>
                <a:cs typeface="Arial" pitchFamily="34" charset="0"/>
              </a:rPr>
              <a:t>Anatomy of kidney</a:t>
            </a:r>
            <a:endParaRPr lang="en-US" sz="3600" b="1" dirty="0" smtClean="0">
              <a:solidFill>
                <a:srgbClr val="C00000"/>
              </a:solidFill>
              <a:latin typeface="Arial" pitchFamily="34" charset="0"/>
              <a:ea typeface="Times New Roman" pitchFamily="18" charset="0"/>
              <a:cs typeface="Arial" pitchFamily="34" charset="0"/>
            </a:endParaRPr>
          </a:p>
        </p:txBody>
      </p:sp>
      <p:sp>
        <p:nvSpPr>
          <p:cNvPr id="13313" name="Rectangle 1"/>
          <p:cNvSpPr>
            <a:spLocks noChangeArrowheads="1"/>
          </p:cNvSpPr>
          <p:nvPr/>
        </p:nvSpPr>
        <p:spPr bwMode="auto">
          <a:xfrm>
            <a:off x="4000496" y="1928802"/>
            <a:ext cx="53578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tab pos="457200" algn="l"/>
              </a:tabLst>
            </a:pPr>
            <a:r>
              <a:rPr kumimoji="0" lang="en-US" sz="3600"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Gross structure</a:t>
            </a:r>
            <a:r>
              <a:rPr kumimoji="0" lang="en-US" sz="3600" i="0" u="none" strike="noStrike" cap="none" normalizeH="0" baseline="0" dirty="0" smtClean="0">
                <a:ln>
                  <a:noFill/>
                </a:ln>
                <a:solidFill>
                  <a:srgbClr val="002060"/>
                </a:solidFill>
                <a:effectLst/>
                <a:latin typeface="Calibri" pitchFamily="34" charset="0"/>
                <a:ea typeface="Times New Roman" pitchFamily="18" charset="0"/>
                <a:cs typeface="Arial" pitchFamily="34" charset="0"/>
              </a:rPr>
              <a:t> of the kidney: cortex, medulla (inner and outer zones of outer medulla and papilla or inner medulla), pyramids, renal calyxes and pelvis. </a:t>
            </a:r>
            <a:endParaRPr kumimoji="0" lang="en-US" sz="4800" i="0" u="none" strike="noStrike" cap="none" normalizeH="0" baseline="0" dirty="0" smtClean="0">
              <a:ln>
                <a:noFill/>
              </a:ln>
              <a:solidFill>
                <a:srgbClr val="002060"/>
              </a:solidFill>
              <a:effectLst/>
              <a:latin typeface="Arial" pitchFamily="34" charset="0"/>
              <a:cs typeface="Arial" pitchFamily="34" charset="0"/>
            </a:endParaRPr>
          </a:p>
        </p:txBody>
      </p:sp>
      <p:pic>
        <p:nvPicPr>
          <p:cNvPr id="4" name="صورة 3" descr="Symptoms-for-kidney-infection.gif"/>
          <p:cNvPicPr>
            <a:picLocks noChangeAspect="1"/>
          </p:cNvPicPr>
          <p:nvPr/>
        </p:nvPicPr>
        <p:blipFill>
          <a:blip r:embed="rId3"/>
          <a:stretch>
            <a:fillRect/>
          </a:stretch>
        </p:blipFill>
        <p:spPr>
          <a:xfrm>
            <a:off x="0" y="285728"/>
            <a:ext cx="4071934" cy="6572272"/>
          </a:xfrm>
          <a:prstGeom prst="rect">
            <a:avLst/>
          </a:prstGeom>
        </p:spPr>
      </p:pic>
    </p:spTree>
  </p:cSld>
  <p:clrMapOvr>
    <a:masterClrMapping/>
  </p:clrMapOvr>
  <p:transition>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0" y="285728"/>
            <a:ext cx="9144000" cy="6717163"/>
          </a:xfrm>
          <a:prstGeom prst="rect">
            <a:avLst/>
          </a:prstGeom>
          <a:noFill/>
          <a:ln w="9525">
            <a:noFill/>
            <a:miter lim="800000"/>
            <a:headEnd/>
            <a:tailEnd/>
          </a:ln>
          <a:effectLst/>
        </p:spPr>
        <p:txBody>
          <a:bodyPr vert="horz" wrap="square" lIns="0" tIns="152352" rIns="0" bIns="3808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C00000"/>
                </a:solidFill>
                <a:effectLst/>
                <a:latin typeface="Arial" pitchFamily="34" charset="0"/>
                <a:cs typeface="Arial" pitchFamily="34" charset="0"/>
              </a:rPr>
              <a:t>3- </a:t>
            </a:r>
            <a:r>
              <a:rPr kumimoji="0" lang="en-US" sz="3600" b="1" i="0" u="none" strike="noStrike" cap="none" normalizeH="0" baseline="0" dirty="0" smtClean="0">
                <a:ln>
                  <a:noFill/>
                </a:ln>
                <a:solidFill>
                  <a:srgbClr val="C00000"/>
                </a:solidFill>
                <a:effectLst/>
                <a:latin typeface="Arial" pitchFamily="34" charset="0"/>
                <a:cs typeface="Arial" pitchFamily="34" charset="0"/>
              </a:rPr>
              <a:t>The medicinal </a:t>
            </a:r>
            <a:r>
              <a:rPr kumimoji="0" lang="en-US" sz="3600" b="1" i="0" u="none" strike="noStrike" cap="none" normalizeH="0" baseline="0" dirty="0" smtClean="0">
                <a:ln>
                  <a:noFill/>
                </a:ln>
                <a:solidFill>
                  <a:srgbClr val="C00000"/>
                </a:solidFill>
                <a:effectLst/>
                <a:latin typeface="Arial" pitchFamily="34" charset="0"/>
                <a:cs typeface="Arial" pitchFamily="34" charset="0"/>
              </a:rPr>
              <a:t>therapy </a:t>
            </a:r>
            <a:r>
              <a:rPr kumimoji="0" lang="en-US" sz="3600" b="1" i="0" u="none" strike="noStrike" cap="none" normalizeH="0" baseline="0" dirty="0" smtClean="0">
                <a:ln>
                  <a:noFill/>
                </a:ln>
                <a:solidFill>
                  <a:srgbClr val="C00000"/>
                </a:solidFill>
                <a:effectLst/>
                <a:latin typeface="Arial" pitchFamily="34" charset="0"/>
                <a:cs typeface="Arial" pitchFamily="34" charset="0"/>
              </a:rPr>
              <a:t>of urine. </a:t>
            </a:r>
            <a:r>
              <a:rPr kumimoji="0" lang="en-US" sz="3600" b="1" i="0" u="none" strike="noStrike" cap="none" normalizeH="0" baseline="0" dirty="0" smtClean="0">
                <a:ln>
                  <a:noFill/>
                </a:ln>
                <a:solidFill>
                  <a:srgbClr val="C00000"/>
                </a:solidFill>
                <a:effectLst/>
                <a:latin typeface="Arial" pitchFamily="34" charset="0"/>
                <a:cs typeface="Arial" pitchFamily="34" charset="0"/>
                <a:hlinkClick r:id="rId3" tooltip="American journal of nephrology."/>
              </a:rPr>
              <a:t>Am J </a:t>
            </a:r>
            <a:r>
              <a:rPr kumimoji="0" lang="en-US" sz="3600" b="1" i="0" u="none" strike="noStrike" cap="none" normalizeH="0" baseline="0" dirty="0" err="1" smtClean="0">
                <a:ln>
                  <a:noFill/>
                </a:ln>
                <a:solidFill>
                  <a:srgbClr val="C00000"/>
                </a:solidFill>
                <a:effectLst/>
                <a:latin typeface="Arial" pitchFamily="34" charset="0"/>
                <a:cs typeface="Arial" pitchFamily="34" charset="0"/>
                <a:hlinkClick r:id="rId3" tooltip="American journal of nephrology."/>
              </a:rPr>
              <a:t>Nephrol</a:t>
            </a:r>
            <a:r>
              <a:rPr kumimoji="0" lang="en-US" sz="3600" b="1" i="0" u="none" strike="noStrike" cap="none" normalizeH="0" baseline="0" dirty="0" smtClean="0">
                <a:ln>
                  <a:noFill/>
                </a:ln>
                <a:solidFill>
                  <a:srgbClr val="C00000"/>
                </a:solidFill>
                <a:effectLst/>
                <a:latin typeface="Arial" pitchFamily="34" charset="0"/>
                <a:cs typeface="Arial" pitchFamily="34" charset="0"/>
                <a:hlinkClick r:id="rId3" tooltip="American journal of nephrology."/>
              </a:rPr>
              <a:t>.</a:t>
            </a:r>
            <a:r>
              <a:rPr kumimoji="0" lang="en-US" sz="3600" b="1" i="0" u="none" strike="noStrike" cap="none" normalizeH="0" baseline="0" dirty="0" smtClean="0">
                <a:ln>
                  <a:noFill/>
                </a:ln>
                <a:solidFill>
                  <a:srgbClr val="C00000"/>
                </a:solidFill>
                <a:effectLst/>
                <a:latin typeface="Arial" pitchFamily="34" charset="0"/>
                <a:cs typeface="Arial" pitchFamily="34" charset="0"/>
              </a:rPr>
              <a:t> </a:t>
            </a:r>
            <a:r>
              <a:rPr kumimoji="0" lang="en-US" sz="3600" b="1" i="0" u="none" strike="noStrike" cap="none" normalizeH="0" baseline="0" dirty="0" smtClean="0">
                <a:ln>
                  <a:noFill/>
                </a:ln>
                <a:solidFill>
                  <a:srgbClr val="C00000"/>
                </a:solidFill>
                <a:effectLst/>
                <a:latin typeface="Arial" pitchFamily="34" charset="0"/>
                <a:cs typeface="Arial" pitchFamily="34" charset="0"/>
              </a:rPr>
              <a:t>1999 </a:t>
            </a:r>
            <a:endParaRPr kumimoji="0" lang="en-US" sz="36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Oral intake of freshly voided morning urine has been recommended for many diseases such as viral or bacterial infections. Symptoms reported during the first days of oral intake of urine include nausea, vomiting, headache, palpitations, diarrhea or fever. Several substances in the urine are believed to be important for oral intake such as urea, uric acid, cytokines, hormones or </a:t>
            </a:r>
            <a:r>
              <a:rPr kumimoji="0" lang="en-US" sz="3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urokinase</a:t>
            </a:r>
            <a:r>
              <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428604"/>
            <a:ext cx="9144000" cy="4832092"/>
          </a:xfrm>
          <a:prstGeom prst="rect">
            <a:avLst/>
          </a:prstGeom>
        </p:spPr>
        <p:txBody>
          <a:bodyPr wrap="square">
            <a:spAutoFit/>
          </a:bodyPr>
          <a:lstStyle/>
          <a:p>
            <a:pPr lvl="0" algn="l" rtl="0" eaLnBrk="0" fontAlgn="base" hangingPunct="0">
              <a:spcBef>
                <a:spcPct val="0"/>
              </a:spcBef>
              <a:spcAft>
                <a:spcPct val="0"/>
              </a:spcAft>
            </a:pPr>
            <a:r>
              <a:rPr lang="en-US" sz="4400" dirty="0" smtClean="0">
                <a:latin typeface="Arial" pitchFamily="34" charset="0"/>
                <a:ea typeface="Times New Roman" pitchFamily="18" charset="0"/>
                <a:cs typeface="Arial" pitchFamily="34" charset="0"/>
              </a:rPr>
              <a:t>Local urine therapies include </a:t>
            </a:r>
            <a:r>
              <a:rPr lang="en-US" sz="4400" dirty="0" err="1" smtClean="0">
                <a:latin typeface="Arial" pitchFamily="34" charset="0"/>
                <a:ea typeface="Times New Roman" pitchFamily="18" charset="0"/>
                <a:cs typeface="Arial" pitchFamily="34" charset="0"/>
              </a:rPr>
              <a:t>embrocations</a:t>
            </a:r>
            <a:r>
              <a:rPr lang="en-US" sz="4400" dirty="0" smtClean="0">
                <a:latin typeface="Arial" pitchFamily="34" charset="0"/>
                <a:ea typeface="Times New Roman" pitchFamily="18" charset="0"/>
                <a:cs typeface="Arial" pitchFamily="34" charset="0"/>
              </a:rPr>
              <a:t>, compresses for local tumors, whole body bath or foot bath in the urine, use of urine as eye drops, ear drops or nose drops and the use of urine for wound cleaning.</a:t>
            </a:r>
            <a:r>
              <a:rPr lang="en-US" sz="4000" dirty="0" smtClean="0">
                <a:latin typeface="Arial" pitchFamily="34" charset="0"/>
                <a:cs typeface="Arial" pitchFamily="34" charset="0"/>
              </a:rPr>
              <a:t> </a:t>
            </a:r>
            <a:endParaRPr lang="en-US" sz="6000" dirty="0" smtClean="0">
              <a:latin typeface="Arial" pitchFamily="34"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named (1).jpg"/>
          <p:cNvPicPr>
            <a:picLocks noChangeAspect="1"/>
          </p:cNvPicPr>
          <p:nvPr/>
        </p:nvPicPr>
        <p:blipFill>
          <a:blip r:embed="rId2"/>
          <a:stretch>
            <a:fillRect/>
          </a:stretch>
        </p:blipFill>
        <p:spPr>
          <a:xfrm>
            <a:off x="0" y="1000108"/>
            <a:ext cx="2714612" cy="4500594"/>
          </a:xfrm>
          <a:prstGeom prst="rect">
            <a:avLst/>
          </a:prstGeom>
        </p:spPr>
      </p:pic>
      <p:pic>
        <p:nvPicPr>
          <p:cNvPr id="6" name="Picture 5" descr="unnamed (1).png"/>
          <p:cNvPicPr>
            <a:picLocks noChangeAspect="1"/>
          </p:cNvPicPr>
          <p:nvPr/>
        </p:nvPicPr>
        <p:blipFill>
          <a:blip r:embed="rId3"/>
          <a:stretch>
            <a:fillRect/>
          </a:stretch>
        </p:blipFill>
        <p:spPr>
          <a:xfrm>
            <a:off x="2857488" y="928670"/>
            <a:ext cx="2924175" cy="4552950"/>
          </a:xfrm>
          <a:prstGeom prst="rect">
            <a:avLst/>
          </a:prstGeom>
        </p:spPr>
      </p:pic>
      <p:pic>
        <p:nvPicPr>
          <p:cNvPr id="7" name="Picture 6" descr="unnamed.jpg"/>
          <p:cNvPicPr>
            <a:picLocks noChangeAspect="1"/>
          </p:cNvPicPr>
          <p:nvPr/>
        </p:nvPicPr>
        <p:blipFill>
          <a:blip r:embed="rId4"/>
          <a:srcRect t="598" r="46591"/>
          <a:stretch>
            <a:fillRect/>
          </a:stretch>
        </p:blipFill>
        <p:spPr>
          <a:xfrm>
            <a:off x="5929322" y="857232"/>
            <a:ext cx="2714644" cy="4572032"/>
          </a:xfrm>
          <a:prstGeom prst="rect">
            <a:avLst/>
          </a:prstGeom>
        </p:spPr>
      </p:pic>
    </p:spTree>
  </p:cSld>
  <p:clrMapOvr>
    <a:masterClrMapping/>
  </p:clrMapOvr>
  <p:transition>
    <p:blinds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0" y="642918"/>
            <a:ext cx="8929718" cy="3331621"/>
          </a:xfrm>
          <a:prstGeom prst="rect">
            <a:avLst/>
          </a:prstGeom>
          <a:noFill/>
          <a:ln w="9525">
            <a:noFill/>
            <a:miter lim="800000"/>
            <a:headEnd/>
            <a:tailEnd/>
          </a:ln>
          <a:effectLst/>
        </p:spPr>
        <p:txBody>
          <a:bodyPr vert="horz" wrap="square" lIns="0" tIns="152352" rIns="0" bIns="3808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C00000"/>
                </a:solidFill>
                <a:effectLst/>
                <a:latin typeface="Arial" pitchFamily="34" charset="0"/>
                <a:cs typeface="Arial" pitchFamily="34" charset="0"/>
              </a:rPr>
              <a:t>4- The human urine </a:t>
            </a:r>
            <a:r>
              <a:rPr kumimoji="0" lang="en-US" sz="3200" b="1" i="0" u="none" strike="noStrike" cap="none" normalizeH="0" baseline="0" dirty="0" err="1" smtClean="0">
                <a:ln>
                  <a:noFill/>
                </a:ln>
                <a:solidFill>
                  <a:srgbClr val="C00000"/>
                </a:solidFill>
                <a:effectLst/>
                <a:latin typeface="Arial" pitchFamily="34" charset="0"/>
                <a:cs typeface="Arial" pitchFamily="34" charset="0"/>
              </a:rPr>
              <a:t>metabolome</a:t>
            </a:r>
            <a:endParaRPr kumimoji="0" lang="en-US" sz="32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The </a:t>
            </a: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rPr>
              <a:t>metabolome</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refers to the complete set of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3" tooltip="Small molecule"/>
              </a:rPr>
              <a:t>small-molecule</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chemicals found within a biological sample.</a:t>
            </a:r>
            <a:r>
              <a:rPr kumimoji="0" lang="en-US" sz="2800" b="1" i="0" u="none" strike="noStrike" cap="none" normalizeH="0" baseline="30000" dirty="0" smtClean="0">
                <a:ln>
                  <a:noFill/>
                </a:ln>
                <a:solidFill>
                  <a:schemeClr val="tx1"/>
                </a:solidFill>
                <a:effectLst/>
                <a:latin typeface="Times New Roman" pitchFamily="18" charset="0"/>
                <a:cs typeface="Times New Roman" pitchFamily="18" charset="0"/>
                <a:hlinkClick r:id="rId4"/>
              </a:rPr>
              <a:t>[1]</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The biological sample can be a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5" tooltip="Cell (biology)"/>
              </a:rPr>
              <a:t>cell</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 cellular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6" tooltip="Organelle"/>
              </a:rPr>
              <a:t>organelle</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an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7" tooltip="Organ (anatomy)"/>
              </a:rPr>
              <a:t>organ</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8" tooltip="Tissue (biology)"/>
              </a:rPr>
              <a:t>tissue</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 tissue extract, a </a:t>
            </a: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hlinkClick r:id="rId9" tooltip="Biofluid"/>
              </a:rPr>
              <a:t>biofluid</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or an entire </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hlinkClick r:id="rId10" tooltip="Organism"/>
              </a:rPr>
              <a:t>organism</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t>
            </a:r>
            <a:endParaRPr kumimoji="0" lang="en-US" sz="3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unnamed.png"/>
          <p:cNvPicPr>
            <a:picLocks noChangeAspect="1"/>
          </p:cNvPicPr>
          <p:nvPr/>
        </p:nvPicPr>
        <p:blipFill>
          <a:blip r:embed="rId11"/>
          <a:stretch>
            <a:fillRect/>
          </a:stretch>
        </p:blipFill>
        <p:spPr>
          <a:xfrm>
            <a:off x="0" y="3500438"/>
            <a:ext cx="9144000" cy="3357562"/>
          </a:xfrm>
          <a:prstGeom prst="rect">
            <a:avLst/>
          </a:prstGeom>
        </p:spPr>
      </p:pic>
    </p:spTree>
  </p:cSld>
  <p:clrMapOvr>
    <a:masterClrMapping/>
  </p:clrMapOvr>
  <p:transition>
    <p:blinds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85794"/>
            <a:ext cx="9144000" cy="6001643"/>
          </a:xfrm>
          <a:prstGeom prst="rect">
            <a:avLst/>
          </a:prstGeom>
        </p:spPr>
        <p:txBody>
          <a:bodyPr wrap="square">
            <a:spAutoFit/>
          </a:bodyPr>
          <a:lstStyle/>
          <a:p>
            <a:pPr lvl="0" algn="l" rtl="0" eaLnBrk="0" fontAlgn="base" hangingPunct="0">
              <a:spcBef>
                <a:spcPct val="0"/>
              </a:spcBef>
              <a:spcAft>
                <a:spcPct val="0"/>
              </a:spcAft>
            </a:pPr>
            <a:r>
              <a:rPr lang="en-US" sz="3200" b="1" dirty="0" smtClean="0">
                <a:latin typeface="Times New Roman" pitchFamily="18" charset="0"/>
                <a:cs typeface="Times New Roman" pitchFamily="18" charset="0"/>
              </a:rPr>
              <a:t>Urine has long been a "favored" </a:t>
            </a:r>
            <a:r>
              <a:rPr lang="en-US" sz="3200" b="1" dirty="0" err="1" smtClean="0">
                <a:latin typeface="Times New Roman" pitchFamily="18" charset="0"/>
                <a:cs typeface="Times New Roman" pitchFamily="18" charset="0"/>
              </a:rPr>
              <a:t>biofluid</a:t>
            </a:r>
            <a:r>
              <a:rPr lang="en-US" sz="3200" b="1" dirty="0" smtClean="0">
                <a:latin typeface="Times New Roman" pitchFamily="18" charset="0"/>
                <a:cs typeface="Times New Roman" pitchFamily="18" charset="0"/>
              </a:rPr>
              <a:t> among </a:t>
            </a:r>
            <a:r>
              <a:rPr lang="en-US" sz="3200" b="1" dirty="0" err="1" smtClean="0">
                <a:latin typeface="Times New Roman" pitchFamily="18" charset="0"/>
                <a:cs typeface="Times New Roman" pitchFamily="18" charset="0"/>
              </a:rPr>
              <a:t>metabolomics</a:t>
            </a:r>
            <a:r>
              <a:rPr lang="en-US" sz="3200" b="1" dirty="0" smtClean="0">
                <a:latin typeface="Times New Roman" pitchFamily="18" charset="0"/>
                <a:cs typeface="Times New Roman" pitchFamily="18" charset="0"/>
              </a:rPr>
              <a:t> researchers. </a:t>
            </a:r>
            <a:r>
              <a:rPr lang="en-US" sz="3200" b="1" dirty="0" smtClean="0">
                <a:solidFill>
                  <a:srgbClr val="0000FF"/>
                </a:solidFill>
                <a:latin typeface="Times New Roman" pitchFamily="18" charset="0"/>
                <a:cs typeface="Times New Roman" pitchFamily="18" charset="0"/>
              </a:rPr>
              <a:t>It is sterile, easy-to-obtain in large volumes, largely free from interfering proteins or lipids and chemically complex</a:t>
            </a:r>
            <a:r>
              <a:rPr lang="en-US" sz="32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 </a:t>
            </a:r>
            <a:endParaRPr lang="en-US" sz="3200" b="1" dirty="0" smtClean="0">
              <a:latin typeface="Times New Roman" pitchFamily="18" charset="0"/>
              <a:cs typeface="Times New Roman" pitchFamily="18" charset="0"/>
            </a:endParaRPr>
          </a:p>
          <a:p>
            <a:pPr lvl="0" algn="l" rtl="0" eaLnBrk="0" fontAlgn="base" hangingPunct="0">
              <a:spcBef>
                <a:spcPct val="0"/>
              </a:spcBef>
              <a:spcAft>
                <a:spcPct val="0"/>
              </a:spcAft>
            </a:pPr>
            <a:r>
              <a:rPr lang="en-US" sz="3200" b="1" dirty="0" smtClean="0">
                <a:latin typeface="Times New Roman" pitchFamily="18" charset="0"/>
                <a:cs typeface="Times New Roman" pitchFamily="18" charset="0"/>
              </a:rPr>
              <a:t>As </a:t>
            </a:r>
            <a:r>
              <a:rPr lang="en-US" sz="3200" b="1" dirty="0" smtClean="0">
                <a:latin typeface="Times New Roman" pitchFamily="18" charset="0"/>
                <a:cs typeface="Times New Roman" pitchFamily="18" charset="0"/>
              </a:rPr>
              <a:t>a biological waste material, urine typically contains metabolic breakdown products from a wide range of foods, drinks, drugs, environmental contaminants, endogenous waste metabolites and bacterial by-products.</a:t>
            </a:r>
            <a:endParaRPr lang="en-US" sz="3200" b="1" dirty="0" smtClean="0">
              <a:latin typeface="Times New Roman" pitchFamily="18" charset="0"/>
              <a:cs typeface="Times New Roman" pitchFamily="18" charset="0"/>
            </a:endParaRPr>
          </a:p>
          <a:p>
            <a:pPr lvl="0" algn="l" rtl="0" eaLnBrk="0" fontAlgn="base" hangingPunct="0">
              <a:spcBef>
                <a:spcPct val="0"/>
              </a:spcBef>
              <a:spcAft>
                <a:spcPct val="0"/>
              </a:spcAft>
            </a:pPr>
            <a:endParaRPr lang="en-US" sz="3200" b="1" dirty="0" smtClean="0">
              <a:latin typeface="Times New Roman" pitchFamily="18" charset="0"/>
              <a:cs typeface="Times New Roman" pitchFamily="18" charset="0"/>
            </a:endParaRPr>
          </a:p>
          <a:p>
            <a:pPr lvl="0" algn="l" rtl="0" eaLnBrk="0" fontAlgn="base" hangingPunct="0">
              <a:spcBef>
                <a:spcPct val="0"/>
              </a:spcBef>
              <a:spcAft>
                <a:spcPct val="0"/>
              </a:spcAft>
            </a:pPr>
            <a:r>
              <a:rPr lang="en-US" sz="3200" b="1" dirty="0" smtClean="0">
                <a:latin typeface="Times New Roman" pitchFamily="18" charset="0"/>
                <a:cs typeface="Times New Roman" pitchFamily="18" charset="0"/>
              </a:rPr>
              <a:t> </a:t>
            </a:r>
            <a:endParaRPr lang="en-US" b="1" dirty="0" smtClean="0">
              <a:latin typeface="Times New Roman" pitchFamily="18" charset="0"/>
              <a:cs typeface="Times New Roman" pitchFamily="18" charset="0"/>
            </a:endParaRPr>
          </a:p>
        </p:txBody>
      </p:sp>
    </p:spTree>
  </p:cSld>
  <p:clrMapOvr>
    <a:masterClrMapping/>
  </p:clrMapOvr>
  <p:transition>
    <p:blinds dir="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85794"/>
            <a:ext cx="9144000" cy="5509200"/>
          </a:xfrm>
          <a:prstGeom prst="rect">
            <a:avLst/>
          </a:prstGeom>
        </p:spPr>
        <p:txBody>
          <a:bodyPr wrap="square">
            <a:spAutoFit/>
          </a:bodyPr>
          <a:lstStyle/>
          <a:p>
            <a:pPr algn="l"/>
            <a:r>
              <a:rPr lang="en-US" sz="3200" b="1" dirty="0" smtClean="0">
                <a:latin typeface="Times New Roman" pitchFamily="18" charset="0"/>
                <a:cs typeface="Times New Roman" pitchFamily="18" charset="0"/>
              </a:rPr>
              <a:t>Many of these compounds are poorly characterized and poorly understood. In an effort to improve our understanding of this </a:t>
            </a:r>
            <a:r>
              <a:rPr lang="en-US" sz="3200" b="1" dirty="0" err="1" smtClean="0">
                <a:latin typeface="Times New Roman" pitchFamily="18" charset="0"/>
                <a:cs typeface="Times New Roman" pitchFamily="18" charset="0"/>
              </a:rPr>
              <a:t>biofluid</a:t>
            </a:r>
            <a:r>
              <a:rPr lang="en-US" sz="3200" b="1" dirty="0" smtClean="0">
                <a:latin typeface="Times New Roman" pitchFamily="18" charset="0"/>
                <a:cs typeface="Times New Roman" pitchFamily="18" charset="0"/>
              </a:rPr>
              <a:t> we have undertaken a comprehensive, quantitative, </a:t>
            </a:r>
            <a:r>
              <a:rPr lang="en-US" sz="3200" b="1" dirty="0" err="1" smtClean="0">
                <a:latin typeface="Times New Roman" pitchFamily="18" charset="0"/>
                <a:cs typeface="Times New Roman" pitchFamily="18" charset="0"/>
              </a:rPr>
              <a:t>metabolome</a:t>
            </a:r>
            <a:r>
              <a:rPr lang="en-US" sz="3200" b="1" dirty="0" smtClean="0">
                <a:latin typeface="Times New Roman" pitchFamily="18" charset="0"/>
                <a:cs typeface="Times New Roman" pitchFamily="18" charset="0"/>
              </a:rPr>
              <a:t>-wide </a:t>
            </a:r>
          </a:p>
          <a:p>
            <a:pPr algn="l"/>
            <a:r>
              <a:rPr lang="en-US" sz="3200" b="1" dirty="0" smtClean="0">
                <a:latin typeface="Times New Roman" pitchFamily="18" charset="0"/>
                <a:cs typeface="Times New Roman" pitchFamily="18" charset="0"/>
              </a:rPr>
              <a:t>characterization </a:t>
            </a:r>
            <a:r>
              <a:rPr lang="en-US" sz="3200" b="1" dirty="0" smtClean="0">
                <a:latin typeface="Times New Roman" pitchFamily="18" charset="0"/>
                <a:cs typeface="Times New Roman" pitchFamily="18" charset="0"/>
              </a:rPr>
              <a:t>of human </a:t>
            </a:r>
            <a:r>
              <a:rPr lang="en-US" sz="3200" b="1" dirty="0" smtClean="0">
                <a:latin typeface="Times New Roman" pitchFamily="18" charset="0"/>
                <a:cs typeface="Times New Roman" pitchFamily="18" charset="0"/>
              </a:rPr>
              <a:t>urine.</a:t>
            </a:r>
          </a:p>
          <a:p>
            <a:pPr algn="l"/>
            <a:endParaRPr lang="en-US" sz="3200" b="1" dirty="0" smtClean="0">
              <a:latin typeface="Times New Roman" pitchFamily="18" charset="0"/>
              <a:cs typeface="Times New Roman" pitchFamily="18" charset="0"/>
            </a:endParaRPr>
          </a:p>
          <a:p>
            <a:pPr algn="l"/>
            <a:r>
              <a:rPr lang="en-US" sz="3200" b="1" dirty="0" smtClean="0">
                <a:solidFill>
                  <a:srgbClr val="C00000"/>
                </a:solidFill>
                <a:latin typeface="Times New Roman" pitchFamily="18" charset="0"/>
                <a:cs typeface="Times New Roman" pitchFamily="18" charset="0"/>
              </a:rPr>
              <a:t>Recently,</a:t>
            </a:r>
            <a:r>
              <a:rPr lang="en-US" sz="3200" b="1" dirty="0" smtClean="0">
                <a:latin typeface="Times New Roman" pitchFamily="18" charset="0"/>
                <a:cs typeface="Times New Roman" pitchFamily="18" charset="0"/>
              </a:rPr>
              <a:t> Human urine </a:t>
            </a:r>
            <a:r>
              <a:rPr lang="en-US" sz="3200" b="1" dirty="0" err="1" smtClean="0">
                <a:latin typeface="Times New Roman" pitchFamily="18" charset="0"/>
                <a:cs typeface="Times New Roman" pitchFamily="18" charset="0"/>
              </a:rPr>
              <a:t>metabolome</a:t>
            </a:r>
            <a:r>
              <a:rPr lang="en-US" sz="3200" b="1" dirty="0" smtClean="0">
                <a:latin typeface="Times New Roman" pitchFamily="18" charset="0"/>
                <a:cs typeface="Times New Roman" pitchFamily="18" charset="0"/>
              </a:rPr>
              <a:t> study that took 7 years reveals that more than 3000 chemicals or </a:t>
            </a:r>
            <a:r>
              <a:rPr lang="en-US" sz="3200" b="1" dirty="0" err="1" smtClean="0">
                <a:latin typeface="Times New Roman" pitchFamily="18" charset="0"/>
                <a:cs typeface="Times New Roman" pitchFamily="18" charset="0"/>
              </a:rPr>
              <a:t>metabolitis</a:t>
            </a:r>
            <a:r>
              <a:rPr lang="en-US" sz="3200" b="1" dirty="0" smtClean="0">
                <a:latin typeface="Times New Roman" pitchFamily="18" charset="0"/>
                <a:cs typeface="Times New Roman" pitchFamily="18" charset="0"/>
              </a:rPr>
              <a:t>  can be detected in our urine which is useful in medical, nutritional ,drug and </a:t>
            </a:r>
            <a:r>
              <a:rPr lang="en-US" sz="3200" b="1" dirty="0" err="1" smtClean="0">
                <a:latin typeface="Times New Roman" pitchFamily="18" charset="0"/>
                <a:cs typeface="Times New Roman" pitchFamily="18" charset="0"/>
              </a:rPr>
              <a:t>enviromental</a:t>
            </a:r>
            <a:r>
              <a:rPr lang="en-US" sz="3200" b="1" dirty="0" smtClean="0">
                <a:latin typeface="Times New Roman" pitchFamily="18" charset="0"/>
                <a:cs typeface="Times New Roman" pitchFamily="18" charset="0"/>
              </a:rPr>
              <a:t> studies , </a:t>
            </a:r>
            <a:r>
              <a:rPr lang="en-US" sz="3200" b="1" dirty="0" smtClean="0">
                <a:solidFill>
                  <a:srgbClr val="0000FF"/>
                </a:solidFill>
                <a:latin typeface="Times New Roman" pitchFamily="18" charset="0"/>
                <a:cs typeface="Times New Roman" pitchFamily="18" charset="0"/>
              </a:rPr>
              <a:t>2013 , University of Alberta</a:t>
            </a:r>
            <a:r>
              <a:rPr lang="en-US" sz="3200" b="1" dirty="0" smtClean="0">
                <a:latin typeface="Times New Roman" pitchFamily="18" charset="0"/>
                <a:cs typeface="Times New Roman" pitchFamily="18" charset="0"/>
              </a:rPr>
              <a:t> </a:t>
            </a:r>
            <a:endParaRPr lang="en-US" sz="3200" b="1" dirty="0"/>
          </a:p>
        </p:txBody>
      </p:sp>
      <p:sp>
        <p:nvSpPr>
          <p:cNvPr id="3" name="Rectangle 2"/>
          <p:cNvSpPr/>
          <p:nvPr/>
        </p:nvSpPr>
        <p:spPr>
          <a:xfrm>
            <a:off x="0" y="642918"/>
            <a:ext cx="9144000" cy="369332"/>
          </a:xfrm>
          <a:prstGeom prst="rect">
            <a:avLst/>
          </a:prstGeom>
        </p:spPr>
        <p:txBody>
          <a:bodyPr wrap="square">
            <a:spAutoFit/>
          </a:bodyPr>
          <a:lstStyle/>
          <a:p>
            <a:pPr algn="l"/>
            <a:r>
              <a:rPr lang="en-US" b="1" dirty="0" smtClean="0">
                <a:latin typeface="Times New Roman" pitchFamily="18" charset="0"/>
                <a:cs typeface="Times New Roman" pitchFamily="18" charset="0"/>
              </a:rPr>
              <a:t> </a:t>
            </a:r>
            <a:endParaRPr lang="en-US" dirty="0"/>
          </a:p>
        </p:txBody>
      </p:sp>
    </p:spTree>
  </p:cSld>
  <p:clrMapOvr>
    <a:masterClrMapping/>
  </p:clrMapOvr>
  <p:transition>
    <p:blinds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0" y="428604"/>
            <a:ext cx="9144000" cy="6624830"/>
          </a:xfrm>
          <a:prstGeom prst="rect">
            <a:avLst/>
          </a:prstGeom>
          <a:noFill/>
          <a:ln w="9525">
            <a:noFill/>
            <a:miter lim="800000"/>
            <a:headEnd/>
            <a:tailEnd/>
          </a:ln>
          <a:effectLst/>
        </p:spPr>
        <p:txBody>
          <a:bodyPr vert="horz" wrap="square" lIns="0" tIns="152352" rIns="0" bIns="3808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C00000"/>
                </a:solidFill>
                <a:effectLst/>
                <a:latin typeface="Arial" pitchFamily="34" charset="0"/>
                <a:cs typeface="Arial" pitchFamily="34" charset="0"/>
              </a:rPr>
              <a:t>5 - </a:t>
            </a:r>
            <a:r>
              <a:rPr kumimoji="0" lang="en-US" sz="3200" b="1" i="0" u="none" strike="noStrike" cap="none" normalizeH="0" baseline="0" dirty="0" smtClean="0">
                <a:ln>
                  <a:noFill/>
                </a:ln>
                <a:solidFill>
                  <a:srgbClr val="C00000"/>
                </a:solidFill>
                <a:effectLst/>
                <a:latin typeface="Arial" pitchFamily="34" charset="0"/>
                <a:cs typeface="Arial" pitchFamily="34" charset="0"/>
              </a:rPr>
              <a:t>Urine: A Billion Dollar Industry</a:t>
            </a:r>
          </a:p>
          <a:p>
            <a:pPr marL="0" marR="0" lvl="0" indent="0" algn="l" defTabSz="914400" rtl="1"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=.pharmaceutical companies have grossed billions of dollars from the sale of drugs made from urine constituents. </a:t>
            </a:r>
            <a:r>
              <a:rPr kumimoji="0" lang="en-US" sz="3200" b="0" i="0" u="none" strike="noStrike" cap="none" normalizeH="0" baseline="0" dirty="0" err="1" smtClean="0">
                <a:ln>
                  <a:noFill/>
                </a:ln>
                <a:solidFill>
                  <a:srgbClr val="0000FF"/>
                </a:solidFill>
                <a:effectLst/>
                <a:latin typeface="Arial" pitchFamily="34" charset="0"/>
                <a:ea typeface="Times New Roman" pitchFamily="18" charset="0"/>
                <a:cs typeface="Arial" pitchFamily="34" charset="0"/>
              </a:rPr>
              <a:t>Pergonal</a:t>
            </a:r>
            <a:r>
              <a:rPr kumimoji="0" lang="en-US"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 fertility drug made from human urine, earned a reported $855 million in sales in 1992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3200" b="0" i="0" u="none" strike="noStrike" cap="none" normalizeH="0" baseline="0" dirty="0" err="1" smtClean="0">
                <a:ln>
                  <a:noFill/>
                </a:ln>
                <a:solidFill>
                  <a:srgbClr val="0000FF"/>
                </a:solidFill>
                <a:effectLst/>
                <a:latin typeface="Arial" pitchFamily="34" charset="0"/>
                <a:ea typeface="Times New Roman" pitchFamily="18" charset="0"/>
                <a:cs typeface="Arial" pitchFamily="34" charset="0"/>
              </a:rPr>
              <a:t>Urokinase</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 urine ingredient, is used in drug form and sold as a "miracle blood clot dissolver" for unblocking coronary arteries</a:t>
            </a:r>
            <a:r>
              <a:rPr kumimoji="0" lang="en-US"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en-US" sz="3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rPr>
              <a:t>Urea</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medically proven to be one of the best moisturizers in the world has been a boon to cosmetic companies.</a:t>
            </a:r>
            <a:endParaRPr kumimoji="0" lang="en-US" sz="4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nnamed (2).png"/>
          <p:cNvPicPr>
            <a:picLocks noChangeAspect="1"/>
          </p:cNvPicPr>
          <p:nvPr/>
        </p:nvPicPr>
        <p:blipFill>
          <a:blip r:embed="rId2"/>
          <a:stretch>
            <a:fillRect/>
          </a:stretch>
        </p:blipFill>
        <p:spPr>
          <a:xfrm>
            <a:off x="357158" y="200028"/>
            <a:ext cx="3657600" cy="3657600"/>
          </a:xfrm>
          <a:prstGeom prst="rect">
            <a:avLst/>
          </a:prstGeom>
        </p:spPr>
      </p:pic>
      <p:pic>
        <p:nvPicPr>
          <p:cNvPr id="3" name="Picture 2" descr="unnamed (3).jpg"/>
          <p:cNvPicPr>
            <a:picLocks noChangeAspect="1"/>
          </p:cNvPicPr>
          <p:nvPr/>
        </p:nvPicPr>
        <p:blipFill>
          <a:blip r:embed="rId3"/>
          <a:stretch>
            <a:fillRect/>
          </a:stretch>
        </p:blipFill>
        <p:spPr>
          <a:xfrm>
            <a:off x="357158" y="4214818"/>
            <a:ext cx="4114800" cy="1828800"/>
          </a:xfrm>
          <a:prstGeom prst="rect">
            <a:avLst/>
          </a:prstGeom>
        </p:spPr>
      </p:pic>
      <p:pic>
        <p:nvPicPr>
          <p:cNvPr id="4" name="Picture 3" descr="unnamed (4).jpg"/>
          <p:cNvPicPr>
            <a:picLocks noChangeAspect="1"/>
          </p:cNvPicPr>
          <p:nvPr/>
        </p:nvPicPr>
        <p:blipFill>
          <a:blip r:embed="rId4"/>
          <a:stretch>
            <a:fillRect/>
          </a:stretch>
        </p:blipFill>
        <p:spPr>
          <a:xfrm>
            <a:off x="4924425" y="785794"/>
            <a:ext cx="4219575" cy="6072206"/>
          </a:xfrm>
          <a:prstGeom prst="rect">
            <a:avLst/>
          </a:prstGeom>
        </p:spPr>
      </p:pic>
    </p:spTree>
  </p:cSld>
  <p:clrMapOvr>
    <a:masterClrMapping/>
  </p:clrMapOvr>
  <p:transition>
    <p:blinds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1142984"/>
            <a:ext cx="9144000" cy="5386090"/>
          </a:xfrm>
          <a:prstGeom prst="rect">
            <a:avLst/>
          </a:prstGeom>
        </p:spPr>
        <p:txBody>
          <a:bodyPr wrap="square">
            <a:spAutoFit/>
          </a:bodyPr>
          <a:lstStyle/>
          <a:p>
            <a:pPr lvl="0" algn="l" rtl="0" eaLnBrk="0" fontAlgn="base" hangingPunct="0">
              <a:spcBef>
                <a:spcPct val="0"/>
              </a:spcBef>
              <a:spcAft>
                <a:spcPct val="0"/>
              </a:spcAft>
            </a:pPr>
            <a:r>
              <a:rPr lang="en-US" sz="4000" b="1" dirty="0" smtClean="0">
                <a:solidFill>
                  <a:srgbClr val="C00000"/>
                </a:solidFill>
                <a:latin typeface="Arial" pitchFamily="34" charset="0"/>
                <a:cs typeface="Arial" pitchFamily="34" charset="0"/>
              </a:rPr>
              <a:t>6 Antibacterial activity of human urine </a:t>
            </a:r>
          </a:p>
          <a:p>
            <a:pPr lvl="0" algn="l" rtl="0" eaLnBrk="0" fontAlgn="base" hangingPunct="0">
              <a:spcBef>
                <a:spcPct val="0"/>
              </a:spcBef>
              <a:spcAft>
                <a:spcPct val="0"/>
              </a:spcAft>
            </a:pPr>
            <a:r>
              <a:rPr lang="en-US" sz="4000" b="1" dirty="0" smtClean="0">
                <a:latin typeface="Arial" pitchFamily="34" charset="0"/>
                <a:cs typeface="Arial" pitchFamily="34" charset="0"/>
              </a:rPr>
              <a:t> </a:t>
            </a:r>
            <a:r>
              <a:rPr lang="en-US" sz="3200" dirty="0" smtClean="0">
                <a:latin typeface="Arial" pitchFamily="34" charset="0"/>
                <a:ea typeface="Times New Roman" pitchFamily="18" charset="0"/>
                <a:cs typeface="Arial" pitchFamily="34" charset="0"/>
              </a:rPr>
              <a:t>Urine from normal individuals was often inhibitory and sometimes bactericidal for growth of these organisms. </a:t>
            </a:r>
            <a:endParaRPr lang="en-US" sz="3200" dirty="0" smtClean="0">
              <a:latin typeface="Arial" pitchFamily="34" charset="0"/>
              <a:ea typeface="Times New Roman" pitchFamily="18" charset="0"/>
              <a:cs typeface="Arial" pitchFamily="34" charset="0"/>
            </a:endParaRPr>
          </a:p>
          <a:p>
            <a:pPr lvl="0" algn="l" rtl="0" eaLnBrk="0" fontAlgn="base" hangingPunct="0">
              <a:spcBef>
                <a:spcPct val="0"/>
              </a:spcBef>
              <a:spcAft>
                <a:spcPct val="0"/>
              </a:spcAft>
            </a:pPr>
            <a:r>
              <a:rPr lang="en-US" sz="3200" dirty="0" smtClean="0">
                <a:latin typeface="Arial" pitchFamily="34" charset="0"/>
                <a:ea typeface="Times New Roman" pitchFamily="18" charset="0"/>
                <a:cs typeface="Arial" pitchFamily="34" charset="0"/>
              </a:rPr>
              <a:t>Antibacterial </a:t>
            </a:r>
            <a:r>
              <a:rPr lang="en-US" sz="3200" dirty="0" smtClean="0">
                <a:latin typeface="Arial" pitchFamily="34" charset="0"/>
                <a:ea typeface="Times New Roman" pitchFamily="18" charset="0"/>
                <a:cs typeface="Arial" pitchFamily="34" charset="0"/>
              </a:rPr>
              <a:t>activity of urine was not related to lack of nutrient </a:t>
            </a:r>
            <a:r>
              <a:rPr lang="en-US" sz="3200" dirty="0" smtClean="0">
                <a:latin typeface="Arial" pitchFamily="34" charset="0"/>
                <a:ea typeface="Times New Roman" pitchFamily="18" charset="0"/>
                <a:cs typeface="Arial" pitchFamily="34" charset="0"/>
              </a:rPr>
              <a:t>material.</a:t>
            </a:r>
          </a:p>
          <a:p>
            <a:pPr lvl="0" algn="l" rtl="0" eaLnBrk="0" fontAlgn="base" hangingPunct="0">
              <a:spcBef>
                <a:spcPct val="0"/>
              </a:spcBef>
              <a:spcAft>
                <a:spcPct val="0"/>
              </a:spcAft>
            </a:pPr>
            <a:r>
              <a:rPr lang="en-US" sz="3200" dirty="0" smtClean="0">
                <a:latin typeface="Arial" pitchFamily="34" charset="0"/>
                <a:ea typeface="Times New Roman" pitchFamily="18" charset="0"/>
                <a:cs typeface="Arial" pitchFamily="34" charset="0"/>
              </a:rPr>
              <a:t>. </a:t>
            </a:r>
            <a:r>
              <a:rPr lang="en-US" sz="3200" dirty="0" smtClean="0">
                <a:latin typeface="Arial" pitchFamily="34" charset="0"/>
                <a:ea typeface="Times New Roman" pitchFamily="18" charset="0"/>
                <a:cs typeface="Arial" pitchFamily="34" charset="0"/>
              </a:rPr>
              <a:t>Antibacterial activity was correlated with </a:t>
            </a:r>
            <a:r>
              <a:rPr lang="en-US" sz="3200" dirty="0" err="1" smtClean="0">
                <a:solidFill>
                  <a:srgbClr val="0000FF"/>
                </a:solidFill>
                <a:latin typeface="Arial" pitchFamily="34" charset="0"/>
                <a:ea typeface="Times New Roman" pitchFamily="18" charset="0"/>
                <a:cs typeface="Arial" pitchFamily="34" charset="0"/>
              </a:rPr>
              <a:t>osmolality</a:t>
            </a:r>
            <a:r>
              <a:rPr lang="en-US" sz="3200" dirty="0" smtClean="0">
                <a:solidFill>
                  <a:srgbClr val="0000FF"/>
                </a:solidFill>
                <a:latin typeface="Arial" pitchFamily="34" charset="0"/>
                <a:ea typeface="Times New Roman" pitchFamily="18" charset="0"/>
                <a:cs typeface="Arial" pitchFamily="34" charset="0"/>
              </a:rPr>
              <a:t>, urea concentration and ammonium concentration</a:t>
            </a:r>
            <a:r>
              <a:rPr lang="en-US" sz="3200" dirty="0" smtClean="0">
                <a:solidFill>
                  <a:srgbClr val="0000FF"/>
                </a:solidFill>
                <a:latin typeface="Arial" pitchFamily="34" charset="0"/>
                <a:ea typeface="Times New Roman" pitchFamily="18" charset="0"/>
                <a:cs typeface="Arial" pitchFamily="34" charset="0"/>
              </a:rPr>
              <a:t>.</a:t>
            </a:r>
            <a:endParaRPr lang="en-US" sz="3200" dirty="0" smtClean="0">
              <a:solidFill>
                <a:srgbClr val="0000FF"/>
              </a:solidFill>
              <a:latin typeface="Arial" pitchFamily="34" charset="0"/>
              <a:ea typeface="Times New Roman" pitchFamily="18" charset="0"/>
              <a:cs typeface="Arial" pitchFamily="34" charset="0"/>
            </a:endParaRPr>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14356"/>
            <a:ext cx="8858248" cy="5016758"/>
          </a:xfrm>
          <a:prstGeom prst="rect">
            <a:avLst/>
          </a:prstGeom>
        </p:spPr>
        <p:txBody>
          <a:bodyPr wrap="square">
            <a:spAutoFit/>
          </a:bodyPr>
          <a:lstStyle/>
          <a:p>
            <a:pPr algn="l"/>
            <a:r>
              <a:rPr lang="en-US" sz="3200" b="1" dirty="0" smtClean="0">
                <a:solidFill>
                  <a:srgbClr val="FF0000"/>
                </a:solidFill>
              </a:rPr>
              <a:t>Microscopic Anatomy</a:t>
            </a:r>
          </a:p>
          <a:p>
            <a:pPr algn="l"/>
            <a:r>
              <a:rPr lang="en-US" sz="3200" dirty="0" smtClean="0">
                <a:solidFill>
                  <a:srgbClr val="0000FF"/>
                </a:solidFill>
              </a:rPr>
              <a:t> </a:t>
            </a:r>
            <a:r>
              <a:rPr lang="en-US" sz="3200" dirty="0" smtClean="0">
                <a:solidFill>
                  <a:srgbClr val="002060"/>
                </a:solidFill>
              </a:rPr>
              <a:t>Each kidney consists of about 1 million basic functional units called </a:t>
            </a:r>
            <a:r>
              <a:rPr lang="en-US" sz="3200" b="1" dirty="0" err="1" smtClean="0">
                <a:solidFill>
                  <a:srgbClr val="002060"/>
                </a:solidFill>
              </a:rPr>
              <a:t>nephrons</a:t>
            </a:r>
            <a:r>
              <a:rPr lang="en-US" sz="3200" b="1" dirty="0" smtClean="0">
                <a:solidFill>
                  <a:srgbClr val="002060"/>
                </a:solidFill>
              </a:rPr>
              <a:t>.</a:t>
            </a:r>
          </a:p>
          <a:p>
            <a:pPr algn="l"/>
            <a:endParaRPr lang="en-US" sz="3200" b="1" dirty="0" smtClean="0">
              <a:solidFill>
                <a:srgbClr val="0000FF"/>
              </a:solidFill>
            </a:endParaRPr>
          </a:p>
          <a:p>
            <a:pPr algn="l"/>
            <a:endParaRPr lang="en-US" sz="3200" b="1" dirty="0" smtClean="0">
              <a:solidFill>
                <a:srgbClr val="0000FF"/>
              </a:solidFill>
            </a:endParaRPr>
          </a:p>
          <a:p>
            <a:pPr algn="l"/>
            <a:endParaRPr lang="en-US" sz="3200" b="1" dirty="0" smtClean="0">
              <a:solidFill>
                <a:srgbClr val="0000FF"/>
              </a:solidFill>
            </a:endParaRPr>
          </a:p>
          <a:p>
            <a:pPr algn="l"/>
            <a:endParaRPr lang="en-US" sz="3200" b="1" dirty="0" smtClean="0">
              <a:solidFill>
                <a:srgbClr val="0000FF"/>
              </a:solidFill>
            </a:endParaRPr>
          </a:p>
          <a:p>
            <a:pPr algn="l"/>
            <a:endParaRPr lang="en-US" sz="3200" b="1" dirty="0" smtClean="0">
              <a:solidFill>
                <a:srgbClr val="0000FF"/>
              </a:solidFill>
            </a:endParaRPr>
          </a:p>
          <a:p>
            <a:pPr algn="l"/>
            <a:endParaRPr lang="en-US" sz="3200" b="1" dirty="0" smtClean="0">
              <a:solidFill>
                <a:srgbClr val="0000FF"/>
              </a:solidFill>
            </a:endParaRPr>
          </a:p>
          <a:p>
            <a:pPr algn="l"/>
            <a:endParaRPr lang="en-US" sz="3200" dirty="0">
              <a:solidFill>
                <a:srgbClr val="0000FF"/>
              </a:solidFill>
            </a:endParaRPr>
          </a:p>
        </p:txBody>
      </p:sp>
      <p:sp>
        <p:nvSpPr>
          <p:cNvPr id="3" name="Rectangle 2"/>
          <p:cNvSpPr/>
          <p:nvPr/>
        </p:nvSpPr>
        <p:spPr>
          <a:xfrm>
            <a:off x="0" y="2428868"/>
            <a:ext cx="9144000" cy="3539430"/>
          </a:xfrm>
          <a:prstGeom prst="rect">
            <a:avLst/>
          </a:prstGeom>
        </p:spPr>
        <p:txBody>
          <a:bodyPr wrap="square">
            <a:spAutoFit/>
          </a:bodyPr>
          <a:lstStyle/>
          <a:p>
            <a:pPr algn="l"/>
            <a:r>
              <a:rPr lang="en-US" sz="3200" dirty="0" smtClean="0">
                <a:solidFill>
                  <a:schemeClr val="accent5">
                    <a:lumMod val="75000"/>
                  </a:schemeClr>
                </a:solidFill>
              </a:rPr>
              <a:t>Each </a:t>
            </a:r>
            <a:r>
              <a:rPr lang="en-US" sz="3200" dirty="0" err="1" smtClean="0">
                <a:solidFill>
                  <a:schemeClr val="accent5">
                    <a:lumMod val="75000"/>
                  </a:schemeClr>
                </a:solidFill>
              </a:rPr>
              <a:t>nephron</a:t>
            </a:r>
            <a:r>
              <a:rPr lang="en-US" sz="3200" dirty="0" smtClean="0">
                <a:solidFill>
                  <a:schemeClr val="accent5">
                    <a:lumMod val="75000"/>
                  </a:schemeClr>
                </a:solidFill>
              </a:rPr>
              <a:t> is composed of 10 parts    -afferent arteriole → </a:t>
            </a:r>
            <a:r>
              <a:rPr lang="en-US" sz="3200" dirty="0" err="1" smtClean="0">
                <a:solidFill>
                  <a:schemeClr val="accent5">
                    <a:lumMod val="75000"/>
                  </a:schemeClr>
                </a:solidFill>
              </a:rPr>
              <a:t>glomerulus</a:t>
            </a:r>
            <a:r>
              <a:rPr lang="en-US" sz="3200" dirty="0" smtClean="0">
                <a:solidFill>
                  <a:schemeClr val="accent5">
                    <a:lumMod val="75000"/>
                  </a:schemeClr>
                </a:solidFill>
              </a:rPr>
              <a:t> →bowman's capsule →</a:t>
            </a:r>
          </a:p>
          <a:p>
            <a:pPr algn="l"/>
            <a:r>
              <a:rPr lang="en-US" sz="3200" dirty="0" smtClean="0">
                <a:solidFill>
                  <a:schemeClr val="accent5">
                    <a:lumMod val="75000"/>
                  </a:schemeClr>
                </a:solidFill>
              </a:rPr>
              <a:t>efferent arteriole → proximal convoluted tubule (PCT) →descending limb of loop of </a:t>
            </a:r>
            <a:r>
              <a:rPr lang="en-US" sz="3200" dirty="0" err="1" smtClean="0">
                <a:solidFill>
                  <a:schemeClr val="accent5">
                    <a:lumMod val="75000"/>
                  </a:schemeClr>
                </a:solidFill>
              </a:rPr>
              <a:t>henle</a:t>
            </a:r>
            <a:r>
              <a:rPr lang="en-US" sz="3200" dirty="0" smtClean="0">
                <a:solidFill>
                  <a:schemeClr val="accent5">
                    <a:lumMod val="75000"/>
                  </a:schemeClr>
                </a:solidFill>
              </a:rPr>
              <a:t> → loop of </a:t>
            </a:r>
            <a:r>
              <a:rPr lang="en-US" sz="3200" dirty="0" err="1" smtClean="0">
                <a:solidFill>
                  <a:schemeClr val="accent5">
                    <a:lumMod val="75000"/>
                  </a:schemeClr>
                </a:solidFill>
              </a:rPr>
              <a:t>henle</a:t>
            </a:r>
            <a:r>
              <a:rPr lang="en-US" sz="3200" dirty="0" smtClean="0">
                <a:solidFill>
                  <a:schemeClr val="accent5">
                    <a:lumMod val="75000"/>
                  </a:schemeClr>
                </a:solidFill>
              </a:rPr>
              <a:t>  ascending limb of loop of </a:t>
            </a:r>
            <a:r>
              <a:rPr lang="en-US" sz="3200" dirty="0" err="1" smtClean="0">
                <a:solidFill>
                  <a:schemeClr val="accent5">
                    <a:lumMod val="75000"/>
                  </a:schemeClr>
                </a:solidFill>
              </a:rPr>
              <a:t>henle</a:t>
            </a:r>
            <a:r>
              <a:rPr lang="en-US" sz="3200" dirty="0" smtClean="0">
                <a:solidFill>
                  <a:schemeClr val="accent5">
                    <a:lumMod val="75000"/>
                  </a:schemeClr>
                </a:solidFill>
              </a:rPr>
              <a:t> → distal convoluted  tubule(DCT) → collecting duct (not part of the </a:t>
            </a:r>
            <a:r>
              <a:rPr lang="en-US" sz="3200" dirty="0" err="1" smtClean="0">
                <a:solidFill>
                  <a:schemeClr val="accent5">
                    <a:lumMod val="75000"/>
                  </a:schemeClr>
                </a:solidFill>
              </a:rPr>
              <a:t>nephr</a:t>
            </a:r>
            <a:r>
              <a:rPr lang="en-US" sz="3200" dirty="0" err="1" smtClean="0">
                <a:solidFill>
                  <a:srgbClr val="002060"/>
                </a:solidFill>
              </a:rPr>
              <a:t>on</a:t>
            </a:r>
            <a:r>
              <a:rPr lang="en-US" sz="3200" dirty="0" smtClean="0">
                <a:solidFill>
                  <a:srgbClr val="002060"/>
                </a:solidFill>
              </a:rPr>
              <a:t>)</a:t>
            </a:r>
            <a:r>
              <a:rPr lang="en-US" b="1" dirty="0" smtClean="0">
                <a:solidFill>
                  <a:srgbClr val="002060"/>
                </a:solidFill>
              </a:rPr>
              <a:t>.</a:t>
            </a:r>
            <a:endParaRPr lang="en-US" dirty="0">
              <a:solidFill>
                <a:srgbClr val="002060"/>
              </a:solidFill>
            </a:endParaRPr>
          </a:p>
        </p:txBody>
      </p:sp>
    </p:spTree>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Rectangle 2"/>
          <p:cNvSpPr/>
          <p:nvPr/>
        </p:nvSpPr>
        <p:spPr>
          <a:xfrm>
            <a:off x="0" y="928670"/>
            <a:ext cx="9144000" cy="5509200"/>
          </a:xfrm>
          <a:prstGeom prst="rect">
            <a:avLst/>
          </a:prstGeom>
        </p:spPr>
        <p:txBody>
          <a:bodyPr wrap="square">
            <a:spAutoFit/>
          </a:bodyPr>
          <a:lstStyle/>
          <a:p>
            <a:pPr algn="l"/>
            <a:r>
              <a:rPr lang="en-US" sz="4400" dirty="0" smtClean="0"/>
              <a:t>molecules in the blood that will be transformed to become part of urine travel through the above structures , </a:t>
            </a:r>
            <a:r>
              <a:rPr lang="en-US" sz="4400" dirty="0" smtClean="0">
                <a:solidFill>
                  <a:srgbClr val="FF0000"/>
                </a:solidFill>
              </a:rPr>
              <a:t>while</a:t>
            </a:r>
            <a:r>
              <a:rPr lang="en-US" sz="4400" dirty="0" smtClean="0"/>
              <a:t> molecules that will be retained and reabsorbed back to the blood will come out of the bowman's capsule , and go into </a:t>
            </a:r>
            <a:r>
              <a:rPr lang="en-US" sz="4400" b="1" dirty="0" smtClean="0"/>
              <a:t>efferent arteriole</a:t>
            </a:r>
            <a:endParaRPr lang="en-US" sz="4400" dirty="0"/>
          </a:p>
        </p:txBody>
      </p:sp>
    </p:spTree>
  </p:cSld>
  <p:clrMapOvr>
    <a:masterClrMapping/>
  </p:clrMapOvr>
  <p:transition>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Picture1.jpg"/>
          <p:cNvPicPr>
            <a:picLocks noChangeAspect="1"/>
          </p:cNvPicPr>
          <p:nvPr/>
        </p:nvPicPr>
        <p:blipFill>
          <a:blip r:embed="rId2"/>
          <a:stretch>
            <a:fillRect/>
          </a:stretch>
        </p:blipFill>
        <p:spPr>
          <a:xfrm>
            <a:off x="285720" y="714356"/>
            <a:ext cx="8572528" cy="6143644"/>
          </a:xfrm>
          <a:prstGeom prst="rect">
            <a:avLst/>
          </a:prstGeom>
        </p:spPr>
      </p:pic>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733246"/>
            <a:ext cx="8858280" cy="5509200"/>
          </a:xfrm>
          <a:prstGeom prst="rect">
            <a:avLst/>
          </a:prstGeom>
        </p:spPr>
        <p:txBody>
          <a:bodyPr wrap="square">
            <a:spAutoFit/>
          </a:bodyPr>
          <a:lstStyle/>
          <a:p>
            <a:pPr algn="l"/>
            <a:r>
              <a:rPr lang="en-US" sz="3200" b="1" dirty="0" err="1" smtClean="0"/>
              <a:t>J</a:t>
            </a:r>
            <a:r>
              <a:rPr lang="en-US" sz="3200" b="1" dirty="0" err="1" smtClean="0">
                <a:solidFill>
                  <a:srgbClr val="FF0000"/>
                </a:solidFill>
              </a:rPr>
              <a:t>uxtaglomerular</a:t>
            </a:r>
            <a:r>
              <a:rPr lang="en-US" sz="3200" b="1" dirty="0" smtClean="0">
                <a:solidFill>
                  <a:srgbClr val="FF0000"/>
                </a:solidFill>
              </a:rPr>
              <a:t> Apparatus</a:t>
            </a:r>
          </a:p>
          <a:p>
            <a:pPr algn="l"/>
            <a:r>
              <a:rPr lang="en-US" sz="3200" dirty="0" smtClean="0"/>
              <a:t> The JG apparatus is located at the point of contact between the</a:t>
            </a:r>
          </a:p>
          <a:p>
            <a:pPr algn="l"/>
            <a:r>
              <a:rPr lang="en-US" sz="3200" dirty="0" smtClean="0"/>
              <a:t>distal convoluted tubule and the afferent and efferent </a:t>
            </a:r>
            <a:r>
              <a:rPr lang="en-US" sz="3200" dirty="0" err="1" smtClean="0"/>
              <a:t>arterioless</a:t>
            </a:r>
            <a:r>
              <a:rPr lang="en-US" sz="3200" dirty="0" smtClean="0"/>
              <a:t> </a:t>
            </a:r>
            <a:r>
              <a:rPr lang="en-US" sz="3200" dirty="0" smtClean="0"/>
              <a:t>.</a:t>
            </a:r>
          </a:p>
          <a:p>
            <a:pPr algn="l"/>
            <a:r>
              <a:rPr lang="en-US" sz="3200" dirty="0" smtClean="0"/>
              <a:t> At this point the cells in the afferent </a:t>
            </a:r>
            <a:r>
              <a:rPr lang="en-US" sz="3200" dirty="0" err="1" smtClean="0"/>
              <a:t>arteriols</a:t>
            </a:r>
            <a:r>
              <a:rPr lang="en-US" sz="3200" dirty="0" smtClean="0"/>
              <a:t> are more</a:t>
            </a:r>
          </a:p>
          <a:p>
            <a:pPr algn="l"/>
            <a:r>
              <a:rPr lang="en-US" sz="3200" dirty="0" smtClean="0"/>
              <a:t>numerous, forming a cuff , and are called </a:t>
            </a:r>
            <a:r>
              <a:rPr lang="en-US" sz="3200" b="1" dirty="0" smtClean="0"/>
              <a:t>JG cells these </a:t>
            </a:r>
            <a:r>
              <a:rPr lang="en-US" sz="3200" b="1" dirty="0" smtClean="0"/>
              <a:t>are </a:t>
            </a:r>
            <a:r>
              <a:rPr lang="en-US" sz="3200" dirty="0" smtClean="0"/>
              <a:t>mechanoreceptors </a:t>
            </a:r>
            <a:r>
              <a:rPr lang="en-US" sz="3200" dirty="0" smtClean="0"/>
              <a:t>that detect changes in Blood pressure </a:t>
            </a:r>
            <a:r>
              <a:rPr lang="en-US" sz="3200" dirty="0" smtClean="0"/>
              <a:t>in the </a:t>
            </a:r>
            <a:r>
              <a:rPr lang="en-US" sz="3200" dirty="0" smtClean="0"/>
              <a:t>afferent arterioles , and secrete </a:t>
            </a:r>
            <a:r>
              <a:rPr lang="en-US" sz="3200" b="1" dirty="0" err="1" smtClean="0"/>
              <a:t>renin</a:t>
            </a:r>
            <a:r>
              <a:rPr lang="en-US" b="1" dirty="0" smtClean="0"/>
              <a:t>.</a:t>
            </a:r>
            <a:endParaRPr lang="en-US" dirty="0"/>
          </a:p>
        </p:txBody>
      </p:sp>
    </p:spTree>
  </p:cSld>
  <p:clrMapOvr>
    <a:masterClrMapping/>
  </p:clrMapOvr>
  <p:transition>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مستطيل 3"/>
          <p:cNvSpPr/>
          <p:nvPr/>
        </p:nvSpPr>
        <p:spPr>
          <a:xfrm>
            <a:off x="0" y="487025"/>
            <a:ext cx="8715436" cy="6001643"/>
          </a:xfrm>
          <a:prstGeom prst="rect">
            <a:avLst/>
          </a:prstGeom>
        </p:spPr>
        <p:txBody>
          <a:bodyPr wrap="square">
            <a:spAutoFit/>
          </a:bodyPr>
          <a:lstStyle/>
          <a:p>
            <a:pPr fontAlgn="base"/>
            <a:endParaRPr lang="ar-EG" b="1" dirty="0" smtClean="0">
              <a:solidFill>
                <a:srgbClr val="002060"/>
              </a:solidFill>
            </a:endParaRPr>
          </a:p>
          <a:p>
            <a:pPr fontAlgn="base"/>
            <a:endParaRPr lang="ar-EG" b="1" dirty="0" smtClean="0">
              <a:solidFill>
                <a:srgbClr val="002060"/>
              </a:solidFill>
            </a:endParaRPr>
          </a:p>
          <a:p>
            <a:pPr algn="l" fontAlgn="base"/>
            <a:r>
              <a:rPr lang="en-US" sz="3200" b="1" dirty="0" smtClean="0">
                <a:solidFill>
                  <a:srgbClr val="C00000"/>
                </a:solidFill>
              </a:rPr>
              <a:t>Waste excretion</a:t>
            </a:r>
            <a:r>
              <a:rPr lang="en-US" sz="3200" b="1" dirty="0" smtClean="0">
                <a:solidFill>
                  <a:srgbClr val="002060"/>
                </a:solidFill>
              </a:rPr>
              <a:t>:. </a:t>
            </a:r>
            <a:r>
              <a:rPr lang="en-US" sz="2800" b="1" dirty="0" smtClean="0">
                <a:solidFill>
                  <a:srgbClr val="002060"/>
                </a:solidFill>
              </a:rPr>
              <a:t>The kidneys filter out toxins, excess salts, and urea, a nitrogen-based waste created by cell metabolism. Urea is synthesized in the liver  and transported through the blood to the kidneys for  removal.</a:t>
            </a:r>
          </a:p>
          <a:p>
            <a:pPr algn="l" fontAlgn="base"/>
            <a:r>
              <a:rPr lang="en-US" sz="3200" b="1" dirty="0" smtClean="0">
                <a:solidFill>
                  <a:srgbClr val="C00000"/>
                </a:solidFill>
              </a:rPr>
              <a:t>Water level balancing</a:t>
            </a:r>
            <a:r>
              <a:rPr lang="en-US" sz="2800" b="1" dirty="0" smtClean="0">
                <a:solidFill>
                  <a:srgbClr val="002060"/>
                </a:solidFill>
              </a:rPr>
              <a:t>: As the kidneys are key in the production of urine, </a:t>
            </a:r>
            <a:r>
              <a:rPr lang="en-US" sz="2800" b="1" dirty="0" smtClean="0">
                <a:solidFill>
                  <a:srgbClr val="FF0000"/>
                </a:solidFill>
              </a:rPr>
              <a:t>they react to changes in the body’s water level throughout the day</a:t>
            </a:r>
            <a:r>
              <a:rPr lang="en-US" sz="2800" b="1" dirty="0" smtClean="0">
                <a:solidFill>
                  <a:srgbClr val="002060"/>
                </a:solidFill>
              </a:rPr>
              <a:t>. As water intake decreases, the kidneys adjust accordingly and leave water in the body instead of helping excrete it.</a:t>
            </a:r>
          </a:p>
          <a:p>
            <a:pPr algn="l" fontAlgn="base"/>
            <a:r>
              <a:rPr lang="en-US" sz="3200" b="1" dirty="0" smtClean="0">
                <a:solidFill>
                  <a:srgbClr val="C00000"/>
                </a:solidFill>
              </a:rPr>
              <a:t>Regulation of minerals levels</a:t>
            </a:r>
            <a:r>
              <a:rPr lang="en-US" b="1" dirty="0" smtClean="0">
                <a:solidFill>
                  <a:srgbClr val="C00000"/>
                </a:solidFill>
              </a:rPr>
              <a:t>.</a:t>
            </a:r>
            <a:r>
              <a:rPr lang="en-US" b="1" dirty="0" smtClean="0">
                <a:solidFill>
                  <a:srgbClr val="002060"/>
                </a:solidFill>
              </a:rPr>
              <a:t>..</a:t>
            </a:r>
            <a:endParaRPr lang="en-US" b="1" dirty="0">
              <a:solidFill>
                <a:srgbClr val="002060"/>
              </a:solidFill>
            </a:endParaRPr>
          </a:p>
        </p:txBody>
      </p:sp>
      <p:sp>
        <p:nvSpPr>
          <p:cNvPr id="5" name="مربع نص 4"/>
          <p:cNvSpPr txBox="1"/>
          <p:nvPr/>
        </p:nvSpPr>
        <p:spPr>
          <a:xfrm>
            <a:off x="1643042" y="357166"/>
            <a:ext cx="5357850" cy="707886"/>
          </a:xfrm>
          <a:prstGeom prst="rect">
            <a:avLst/>
          </a:prstGeom>
          <a:noFill/>
        </p:spPr>
        <p:txBody>
          <a:bodyPr wrap="square" rtlCol="1">
            <a:spAutoFit/>
          </a:bodyPr>
          <a:lstStyle/>
          <a:p>
            <a:pPr algn="ctr"/>
            <a:r>
              <a:rPr lang="en-US" sz="4000" b="1" dirty="0" smtClean="0">
                <a:solidFill>
                  <a:srgbClr val="FF0000"/>
                </a:solidFill>
              </a:rPr>
              <a:t>Function of </a:t>
            </a:r>
            <a:r>
              <a:rPr lang="en-US" sz="4000" b="1" dirty="0" err="1" smtClean="0">
                <a:solidFill>
                  <a:srgbClr val="FF0000"/>
                </a:solidFill>
              </a:rPr>
              <a:t>kideny</a:t>
            </a:r>
            <a:endParaRPr lang="ar-EG" sz="4000" b="1" dirty="0">
              <a:solidFill>
                <a:srgbClr val="FF0000"/>
              </a:solidFill>
            </a:endParaRPr>
          </a:p>
        </p:txBody>
      </p:sp>
    </p:spTree>
  </p:cSld>
  <p:clrMapOvr>
    <a:masterClrMapping/>
  </p:clrMapOvr>
  <p:transition>
    <p:blinds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حضري">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1038</TotalTime>
  <Words>2830</Words>
  <PresentationFormat>On-screen Show (4:3)</PresentationFormat>
  <Paragraphs>190</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تدفق</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STEPS OF URINE FORMATION</dc:title>
  <dc:creator>Ahmed Ali</dc:creator>
  <cp:lastModifiedBy>ALBOSTAN</cp:lastModifiedBy>
  <cp:revision>80</cp:revision>
  <dcterms:created xsi:type="dcterms:W3CDTF">2015-04-14T19:57:13Z</dcterms:created>
  <dcterms:modified xsi:type="dcterms:W3CDTF">2015-04-27T03:48:09Z</dcterms:modified>
</cp:coreProperties>
</file>